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39"/>
  </p:notesMasterIdLst>
  <p:handoutMasterIdLst>
    <p:handoutMasterId r:id="rId40"/>
  </p:handoutMasterIdLst>
  <p:sldIdLst>
    <p:sldId id="275" r:id="rId6"/>
    <p:sldId id="279" r:id="rId7"/>
    <p:sldId id="304" r:id="rId8"/>
    <p:sldId id="272" r:id="rId9"/>
    <p:sldId id="287" r:id="rId10"/>
    <p:sldId id="280" r:id="rId11"/>
    <p:sldId id="269" r:id="rId12"/>
    <p:sldId id="288" r:id="rId13"/>
    <p:sldId id="282" r:id="rId14"/>
    <p:sldId id="281" r:id="rId15"/>
    <p:sldId id="285" r:id="rId16"/>
    <p:sldId id="286" r:id="rId17"/>
    <p:sldId id="284" r:id="rId18"/>
    <p:sldId id="270" r:id="rId19"/>
    <p:sldId id="292" r:id="rId20"/>
    <p:sldId id="293" r:id="rId21"/>
    <p:sldId id="289" r:id="rId22"/>
    <p:sldId id="290" r:id="rId23"/>
    <p:sldId id="291" r:id="rId24"/>
    <p:sldId id="274" r:id="rId25"/>
    <p:sldId id="301" r:id="rId26"/>
    <p:sldId id="295" r:id="rId27"/>
    <p:sldId id="296" r:id="rId28"/>
    <p:sldId id="294" r:id="rId29"/>
    <p:sldId id="273" r:id="rId30"/>
    <p:sldId id="297" r:id="rId31"/>
    <p:sldId id="298" r:id="rId32"/>
    <p:sldId id="299" r:id="rId33"/>
    <p:sldId id="300" r:id="rId34"/>
    <p:sldId id="302" r:id="rId35"/>
    <p:sldId id="277" r:id="rId36"/>
    <p:sldId id="283" r:id="rId37"/>
    <p:sldId id="303" r:id="rId38"/>
  </p:sldIdLst>
  <p:sldSz cx="9144000" cy="6858000" type="screen4x3"/>
  <p:notesSz cx="6797675" cy="9926638"/>
  <p:custDataLst>
    <p:tags r:id="rId41"/>
  </p:custDataLst>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luecher, Ludwig" initials="BL" lastIdx="2" clrIdx="0">
    <p:extLst>
      <p:ext uri="{19B8F6BF-5375-455C-9EA6-DF929625EA0E}">
        <p15:presenceInfo xmlns:p15="http://schemas.microsoft.com/office/powerpoint/2012/main" userId="S::lbluecher@atlantagmbh.de::b6e9dd51-9cc5-4b3e-a2ce-2379e8a28da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FF"/>
    <a:srgbClr val="00CC00"/>
    <a:srgbClr val="CCCC00"/>
    <a:srgbClr val="00CC66"/>
    <a:srgbClr val="FF0066"/>
    <a:srgbClr val="0066CC"/>
    <a:srgbClr val="FFCC00"/>
    <a:srgbClr val="00008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19" autoAdjust="0"/>
  </p:normalViewPr>
  <p:slideViewPr>
    <p:cSldViewPr>
      <p:cViewPr>
        <p:scale>
          <a:sx n="84" d="100"/>
          <a:sy n="84" d="100"/>
        </p:scale>
        <p:origin x="2960" y="1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81" name="Rectangle 5"/>
          <p:cNvSpPr>
            <a:spLocks noGrp="1" noChangeArrowheads="1"/>
          </p:cNvSpPr>
          <p:nvPr>
            <p:ph type="hdr" sz="quarter"/>
          </p:nvPr>
        </p:nvSpPr>
        <p:spPr bwMode="auto">
          <a:xfrm>
            <a:off x="0" y="0"/>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defTabSz="925513" eaLnBrk="0" hangingPunct="0">
              <a:defRPr sz="1200">
                <a:latin typeface="Times New Roman" pitchFamily="18" charset="0"/>
              </a:defRPr>
            </a:lvl1pPr>
          </a:lstStyle>
          <a:p>
            <a:endParaRPr lang="de-DE"/>
          </a:p>
        </p:txBody>
      </p:sp>
      <p:sp>
        <p:nvSpPr>
          <p:cNvPr id="24580" name="Rectangle 4"/>
          <p:cNvSpPr>
            <a:spLocks noGrp="1" noChangeArrowheads="1"/>
          </p:cNvSpPr>
          <p:nvPr>
            <p:ph type="dt" sz="quarter" idx="1"/>
          </p:nvPr>
        </p:nvSpPr>
        <p:spPr bwMode="auto">
          <a:xfrm>
            <a:off x="3852430" y="0"/>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algn="r" defTabSz="925513" eaLnBrk="0" hangingPunct="0">
              <a:defRPr sz="1200">
                <a:latin typeface="Times New Roman" pitchFamily="18" charset="0"/>
              </a:defRPr>
            </a:lvl1pPr>
          </a:lstStyle>
          <a:p>
            <a:endParaRPr lang="de-DE"/>
          </a:p>
        </p:txBody>
      </p:sp>
      <p:sp>
        <p:nvSpPr>
          <p:cNvPr id="24579" name="Rectangle 3"/>
          <p:cNvSpPr>
            <a:spLocks noGrp="1" noChangeArrowheads="1"/>
          </p:cNvSpPr>
          <p:nvPr>
            <p:ph type="ftr" sz="quarter" idx="2"/>
          </p:nvPr>
        </p:nvSpPr>
        <p:spPr bwMode="auto">
          <a:xfrm>
            <a:off x="0" y="9430985"/>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defTabSz="925513" eaLnBrk="0" hangingPunct="0">
              <a:defRPr sz="1200">
                <a:latin typeface="Times New Roman" pitchFamily="18" charset="0"/>
              </a:defRPr>
            </a:lvl1pPr>
          </a:lstStyle>
          <a:p>
            <a:endParaRPr lang="de-DE"/>
          </a:p>
        </p:txBody>
      </p:sp>
      <p:sp>
        <p:nvSpPr>
          <p:cNvPr id="24578" name="Rectangle 2"/>
          <p:cNvSpPr>
            <a:spLocks noGrp="1" noChangeArrowheads="1"/>
          </p:cNvSpPr>
          <p:nvPr>
            <p:ph type="sldNum" sz="quarter" idx="3"/>
          </p:nvPr>
        </p:nvSpPr>
        <p:spPr bwMode="auto">
          <a:xfrm>
            <a:off x="3852430" y="9430985"/>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algn="r" defTabSz="925513" eaLnBrk="0" hangingPunct="0">
              <a:defRPr sz="1200">
                <a:latin typeface="Times New Roman" pitchFamily="18" charset="0"/>
              </a:defRPr>
            </a:lvl1pPr>
          </a:lstStyle>
          <a:p>
            <a:fld id="{C242FB57-DFDD-4315-98C6-638DB2F99CF7}" type="slidenum">
              <a:rPr lang="de-DE"/>
              <a:pPr/>
              <a:t>‹Nr.›</a:t>
            </a:fld>
            <a:endParaRPr lang="de-DE"/>
          </a:p>
        </p:txBody>
      </p:sp>
    </p:spTree>
    <p:extLst>
      <p:ext uri="{BB962C8B-B14F-4D97-AF65-F5344CB8AC3E}">
        <p14:creationId xmlns:p14="http://schemas.microsoft.com/office/powerpoint/2010/main" val="10817288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t" anchorCtr="0" compatLnSpc="1">
            <a:prstTxWarp prst="textNoShape">
              <a:avLst/>
            </a:prstTxWarp>
          </a:bodyPr>
          <a:lstStyle>
            <a:lvl1pPr defTabSz="925513" eaLnBrk="0" hangingPunct="0">
              <a:defRPr sz="1200"/>
            </a:lvl1pPr>
          </a:lstStyle>
          <a:p>
            <a:endParaRPr lang="de-DE"/>
          </a:p>
        </p:txBody>
      </p:sp>
      <p:sp>
        <p:nvSpPr>
          <p:cNvPr id="2051" name="Rectangle 3"/>
          <p:cNvSpPr>
            <a:spLocks noGrp="1" noChangeArrowheads="1"/>
          </p:cNvSpPr>
          <p:nvPr>
            <p:ph type="dt" idx="1"/>
          </p:nvPr>
        </p:nvSpPr>
        <p:spPr bwMode="auto">
          <a:xfrm>
            <a:off x="3852430" y="0"/>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t" anchorCtr="0" compatLnSpc="1">
            <a:prstTxWarp prst="textNoShape">
              <a:avLst/>
            </a:prstTxWarp>
          </a:bodyPr>
          <a:lstStyle>
            <a:lvl1pPr algn="r" defTabSz="925513" eaLnBrk="0" hangingPunct="0">
              <a:defRPr sz="1200"/>
            </a:lvl1pPr>
          </a:lstStyle>
          <a:p>
            <a:endParaRPr lang="de-DE"/>
          </a:p>
        </p:txBody>
      </p:sp>
      <p:sp>
        <p:nvSpPr>
          <p:cNvPr id="2052" name="Rectangle 4"/>
          <p:cNvSpPr>
            <a:spLocks noGrp="1" noRot="1" noChangeAspect="1" noChangeArrowheads="1" noTextEdit="1"/>
          </p:cNvSpPr>
          <p:nvPr>
            <p:ph type="sldImg" idx="2"/>
          </p:nvPr>
        </p:nvSpPr>
        <p:spPr bwMode="auto">
          <a:xfrm>
            <a:off x="917575" y="744538"/>
            <a:ext cx="4962525" cy="3722687"/>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05632" y="4715493"/>
            <a:ext cx="4986412" cy="4465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82" tIns="46692" rIns="93382" bIns="46692"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Ebene </a:t>
            </a:r>
          </a:p>
        </p:txBody>
      </p:sp>
      <p:sp>
        <p:nvSpPr>
          <p:cNvPr id="2054" name="Rectangle 6"/>
          <p:cNvSpPr>
            <a:spLocks noGrp="1" noChangeArrowheads="1"/>
          </p:cNvSpPr>
          <p:nvPr>
            <p:ph type="ftr" sz="quarter" idx="4"/>
          </p:nvPr>
        </p:nvSpPr>
        <p:spPr bwMode="auto">
          <a:xfrm>
            <a:off x="0" y="9430985"/>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b" anchorCtr="0" compatLnSpc="1">
            <a:prstTxWarp prst="textNoShape">
              <a:avLst/>
            </a:prstTxWarp>
          </a:bodyPr>
          <a:lstStyle>
            <a:lvl1pPr defTabSz="925513" eaLnBrk="0" hangingPunct="0">
              <a:defRPr sz="1200"/>
            </a:lvl1pPr>
          </a:lstStyle>
          <a:p>
            <a:endParaRPr lang="de-DE"/>
          </a:p>
        </p:txBody>
      </p:sp>
      <p:sp>
        <p:nvSpPr>
          <p:cNvPr id="2055" name="Rectangle 7"/>
          <p:cNvSpPr>
            <a:spLocks noGrp="1" noChangeArrowheads="1"/>
          </p:cNvSpPr>
          <p:nvPr>
            <p:ph type="sldNum" sz="quarter" idx="5"/>
          </p:nvPr>
        </p:nvSpPr>
        <p:spPr bwMode="auto">
          <a:xfrm>
            <a:off x="3852430" y="9430985"/>
            <a:ext cx="2945245" cy="495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b" anchorCtr="0" compatLnSpc="1">
            <a:prstTxWarp prst="textNoShape">
              <a:avLst/>
            </a:prstTxWarp>
          </a:bodyPr>
          <a:lstStyle>
            <a:lvl1pPr algn="r" defTabSz="925513" eaLnBrk="0" hangingPunct="0">
              <a:defRPr sz="1200"/>
            </a:lvl1pPr>
          </a:lstStyle>
          <a:p>
            <a:fld id="{86F41009-C5ED-470F-9157-7D78F56D5F9C}" type="slidenum">
              <a:rPr lang="de-DE"/>
              <a:pPr/>
              <a:t>‹Nr.›</a:t>
            </a:fld>
            <a:endParaRPr lang="de-DE"/>
          </a:p>
        </p:txBody>
      </p:sp>
    </p:spTree>
    <p:extLst>
      <p:ext uri="{BB962C8B-B14F-4D97-AF65-F5344CB8AC3E}">
        <p14:creationId xmlns:p14="http://schemas.microsoft.com/office/powerpoint/2010/main" val="3106395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3089" name="Rectangle 17"/>
          <p:cNvSpPr>
            <a:spLocks noGrp="1" noChangeArrowheads="1"/>
          </p:cNvSpPr>
          <p:nvPr>
            <p:ph type="ctrTitle" sz="quarter"/>
          </p:nvPr>
        </p:nvSpPr>
        <p:spPr>
          <a:xfrm>
            <a:off x="1371600" y="1371600"/>
            <a:ext cx="6477000" cy="1905000"/>
          </a:xfrm>
        </p:spPr>
        <p:txBody>
          <a:bodyPr anchor="b"/>
          <a:lstStyle>
            <a:lvl1pPr algn="ctr">
              <a:lnSpc>
                <a:spcPct val="100000"/>
              </a:lnSpc>
              <a:defRPr sz="4400"/>
            </a:lvl1pPr>
          </a:lstStyle>
          <a:p>
            <a:pPr lvl="0"/>
            <a:r>
              <a:rPr lang="de-DE" noProof="0"/>
              <a:t>Mastertitelformat bearbeiten</a:t>
            </a:r>
          </a:p>
        </p:txBody>
      </p:sp>
      <p:sp>
        <p:nvSpPr>
          <p:cNvPr id="3090" name="Rectangle 18"/>
          <p:cNvSpPr>
            <a:spLocks noGrp="1" noChangeArrowheads="1"/>
          </p:cNvSpPr>
          <p:nvPr>
            <p:ph type="subTitle" sz="quarter" idx="1"/>
          </p:nvPr>
        </p:nvSpPr>
        <p:spPr>
          <a:xfrm>
            <a:off x="1371600" y="3352800"/>
            <a:ext cx="6477000" cy="457200"/>
          </a:xfrm>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Lst>
        </p:spPr>
        <p:txBody>
          <a:bodyPr lIns="91440" tIns="0" rIns="91440" bIns="0"/>
          <a:lstStyle>
            <a:lvl1pPr marL="0" indent="0" algn="ctr">
              <a:spcBef>
                <a:spcPct val="0"/>
              </a:spcBef>
              <a:buClrTx/>
              <a:buFontTx/>
              <a:buNone/>
              <a:defRPr/>
            </a:lvl1pPr>
          </a:lstStyle>
          <a:p>
            <a:pPr lvl="0"/>
            <a:r>
              <a:rPr lang="de-DE" noProof="0"/>
              <a:t>Master-Untertitelformat bearbeiten</a:t>
            </a:r>
          </a:p>
        </p:txBody>
      </p:sp>
      <p:sp>
        <p:nvSpPr>
          <p:cNvPr id="3101" name="Rectangle 29"/>
          <p:cNvSpPr>
            <a:spLocks noGrp="1" noChangeArrowheads="1"/>
          </p:cNvSpPr>
          <p:nvPr>
            <p:ph type="dt" sz="half" idx="2"/>
          </p:nvPr>
        </p:nvSpPr>
        <p:spPr>
          <a:xfrm>
            <a:off x="838200" y="6248400"/>
            <a:ext cx="2667000" cy="304800"/>
          </a:xfrm>
          <a:prstGeom prst="rect">
            <a:avLst/>
          </a:prstGeom>
        </p:spPr>
        <p:txBody>
          <a:bodyPr/>
          <a:lstStyle>
            <a:lvl1pPr>
              <a:defRPr/>
            </a:lvl1pPr>
          </a:lstStyle>
          <a:p>
            <a:fld id="{5EBB68FE-ED8C-4BF2-A8DB-D0AF7A911453}" type="datetime1">
              <a:rPr lang="de-DE" smtClean="0"/>
              <a:t>24.02.23</a:t>
            </a:fld>
            <a:endParaRPr lang="de-DE" dirty="0"/>
          </a:p>
        </p:txBody>
      </p:sp>
      <p:sp>
        <p:nvSpPr>
          <p:cNvPr id="3103" name="Rectangle 31"/>
          <p:cNvSpPr>
            <a:spLocks noGrp="1" noChangeArrowheads="1"/>
          </p:cNvSpPr>
          <p:nvPr>
            <p:ph type="sldNum" sz="quarter" idx="4"/>
          </p:nvPr>
        </p:nvSpPr>
        <p:spPr/>
        <p:txBody>
          <a:bodyPr/>
          <a:lstStyle>
            <a:lvl1pPr>
              <a:defRPr/>
            </a:lvl1pPr>
          </a:lstStyle>
          <a:p>
            <a:fld id="{9C15069A-605F-4582-A6FF-8E1182DC4F18}" type="slidenum">
              <a:rPr lang="de-DE"/>
              <a:pPr/>
              <a:t>‹Nr.›</a:t>
            </a:fld>
            <a:endParaRPr lang="de-DE"/>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3B93D-0D3F-4C57-94D6-76B800D6FEFB}"/>
              </a:ext>
            </a:extLst>
          </p:cNvPr>
          <p:cNvSpPr>
            <a:spLocks noGrp="1"/>
          </p:cNvSpPr>
          <p:nvPr>
            <p:ph type="title" hasCustomPrompt="1"/>
          </p:nvPr>
        </p:nvSpPr>
        <p:spPr>
          <a:xfrm>
            <a:off x="1835696" y="116632"/>
            <a:ext cx="5791200" cy="533400"/>
          </a:xfrm>
        </p:spPr>
        <p:txBody>
          <a:bodyPr/>
          <a:lstStyle>
            <a:lvl1pPr>
              <a:defRPr/>
            </a:lvl1pPr>
          </a:lstStyle>
          <a:p>
            <a:r>
              <a:rPr lang="de-DE" dirty="0" err="1"/>
              <a:t>Stockwaagenbau</a:t>
            </a:r>
            <a:endParaRPr lang="de-DE" dirty="0"/>
          </a:p>
        </p:txBody>
      </p:sp>
      <p:sp>
        <p:nvSpPr>
          <p:cNvPr id="6" name="Datumsplatzhalter 5">
            <a:extLst>
              <a:ext uri="{FF2B5EF4-FFF2-40B4-BE49-F238E27FC236}">
                <a16:creationId xmlns:a16="http://schemas.microsoft.com/office/drawing/2014/main" id="{AECC9C05-2917-4D14-A05E-9A29925153C7}"/>
              </a:ext>
            </a:extLst>
          </p:cNvPr>
          <p:cNvSpPr>
            <a:spLocks noGrp="1"/>
          </p:cNvSpPr>
          <p:nvPr>
            <p:ph type="dt" sz="half" idx="10"/>
          </p:nvPr>
        </p:nvSpPr>
        <p:spPr>
          <a:xfrm>
            <a:off x="838200" y="6248400"/>
            <a:ext cx="2667000" cy="304800"/>
          </a:xfrm>
          <a:prstGeom prst="rect">
            <a:avLst/>
          </a:prstGeom>
        </p:spPr>
        <p:txBody>
          <a:bodyPr/>
          <a:lstStyle/>
          <a:p>
            <a:fld id="{9A5D676C-A707-48B9-8271-113A41E32D3C}" type="datetime1">
              <a:rPr lang="de-DE" smtClean="0"/>
              <a:t>24.02.23</a:t>
            </a:fld>
            <a:endParaRPr lang="de-DE"/>
          </a:p>
        </p:txBody>
      </p:sp>
      <p:sp>
        <p:nvSpPr>
          <p:cNvPr id="7" name="Foliennummernplatzhalter 6">
            <a:extLst>
              <a:ext uri="{FF2B5EF4-FFF2-40B4-BE49-F238E27FC236}">
                <a16:creationId xmlns:a16="http://schemas.microsoft.com/office/drawing/2014/main" id="{332DB6A6-B6EB-436D-B164-364D9DE1084F}"/>
              </a:ext>
            </a:extLst>
          </p:cNvPr>
          <p:cNvSpPr>
            <a:spLocks noGrp="1"/>
          </p:cNvSpPr>
          <p:nvPr>
            <p:ph type="sldNum" sz="quarter" idx="11"/>
          </p:nvPr>
        </p:nvSpPr>
        <p:spPr/>
        <p:txBody>
          <a:bodyPr/>
          <a:lstStyle/>
          <a:p>
            <a:fld id="{51995732-CD04-43E4-AE66-5DD05A8F45F6}" type="slidenum">
              <a:rPr lang="de-DE" smtClean="0"/>
              <a:pPr/>
              <a:t>‹Nr.›</a:t>
            </a:fld>
            <a:endParaRPr lang="de-DE"/>
          </a:p>
        </p:txBody>
      </p:sp>
    </p:spTree>
    <p:extLst>
      <p:ext uri="{BB962C8B-B14F-4D97-AF65-F5344CB8AC3E}">
        <p14:creationId xmlns:p14="http://schemas.microsoft.com/office/powerpoint/2010/main" val="1722054152"/>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3089" name="Rectangle 17"/>
          <p:cNvSpPr>
            <a:spLocks noGrp="1" noChangeArrowheads="1"/>
          </p:cNvSpPr>
          <p:nvPr>
            <p:ph type="ctrTitle" sz="quarter"/>
          </p:nvPr>
        </p:nvSpPr>
        <p:spPr>
          <a:xfrm>
            <a:off x="1371600" y="1371600"/>
            <a:ext cx="6477000" cy="1905000"/>
          </a:xfrm>
        </p:spPr>
        <p:txBody>
          <a:bodyPr anchor="b"/>
          <a:lstStyle>
            <a:lvl1pPr algn="ctr">
              <a:lnSpc>
                <a:spcPct val="100000"/>
              </a:lnSpc>
              <a:defRPr sz="4400"/>
            </a:lvl1pPr>
          </a:lstStyle>
          <a:p>
            <a:pPr lvl="0"/>
            <a:r>
              <a:rPr lang="de-DE" noProof="0"/>
              <a:t>Mastertitelformat bearbeiten</a:t>
            </a:r>
          </a:p>
        </p:txBody>
      </p:sp>
      <p:sp>
        <p:nvSpPr>
          <p:cNvPr id="3090" name="Rectangle 18"/>
          <p:cNvSpPr>
            <a:spLocks noGrp="1" noChangeArrowheads="1"/>
          </p:cNvSpPr>
          <p:nvPr>
            <p:ph type="subTitle" sz="quarter" idx="1"/>
          </p:nvPr>
        </p:nvSpPr>
        <p:spPr>
          <a:xfrm>
            <a:off x="1371600" y="3352800"/>
            <a:ext cx="6477000" cy="457200"/>
          </a:xfrm>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Lst>
        </p:spPr>
        <p:txBody>
          <a:bodyPr lIns="91440" tIns="0" rIns="91440" bIns="0"/>
          <a:lstStyle>
            <a:lvl1pPr marL="0" indent="0" algn="ctr">
              <a:spcBef>
                <a:spcPct val="0"/>
              </a:spcBef>
              <a:buClrTx/>
              <a:buFontTx/>
              <a:buNone/>
              <a:defRPr/>
            </a:lvl1pPr>
          </a:lstStyle>
          <a:p>
            <a:pPr lvl="0"/>
            <a:r>
              <a:rPr lang="de-DE" noProof="0"/>
              <a:t>Master-Untertitelformat bearbeiten</a:t>
            </a:r>
          </a:p>
        </p:txBody>
      </p:sp>
      <p:sp>
        <p:nvSpPr>
          <p:cNvPr id="3101" name="Rectangle 29"/>
          <p:cNvSpPr>
            <a:spLocks noGrp="1" noChangeArrowheads="1"/>
          </p:cNvSpPr>
          <p:nvPr>
            <p:ph type="dt" sz="half" idx="2"/>
          </p:nvPr>
        </p:nvSpPr>
        <p:spPr/>
        <p:txBody>
          <a:bodyPr/>
          <a:lstStyle>
            <a:lvl1pPr>
              <a:defRPr/>
            </a:lvl1pPr>
          </a:lstStyle>
          <a:p>
            <a:fld id="{5EBB68FE-ED8C-4BF2-A8DB-D0AF7A911453}" type="datetime1">
              <a:rPr lang="de-DE" smtClean="0"/>
              <a:t>24.02.23</a:t>
            </a:fld>
            <a:endParaRPr lang="de-DE" dirty="0"/>
          </a:p>
        </p:txBody>
      </p:sp>
      <p:sp>
        <p:nvSpPr>
          <p:cNvPr id="3103" name="Rectangle 31"/>
          <p:cNvSpPr>
            <a:spLocks noGrp="1" noChangeArrowheads="1"/>
          </p:cNvSpPr>
          <p:nvPr>
            <p:ph type="sldNum" sz="quarter" idx="4"/>
          </p:nvPr>
        </p:nvSpPr>
        <p:spPr/>
        <p:txBody>
          <a:bodyPr/>
          <a:lstStyle>
            <a:lvl1pPr>
              <a:defRPr/>
            </a:lvl1pPr>
          </a:lstStyle>
          <a:p>
            <a:fld id="{9C15069A-605F-4582-A6FF-8E1182DC4F18}" type="slidenum">
              <a:rPr lang="de-DE"/>
              <a:pPr/>
              <a:t>‹Nr.›</a:t>
            </a:fld>
            <a:endParaRPr lang="de-DE"/>
          </a:p>
        </p:txBody>
      </p:sp>
    </p:spTree>
    <p:extLst>
      <p:ext uri="{BB962C8B-B14F-4D97-AF65-F5344CB8AC3E}">
        <p14:creationId xmlns:p14="http://schemas.microsoft.com/office/powerpoint/2010/main" val="404976825"/>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F3B93D-0D3F-4C57-94D6-76B800D6FEFB}"/>
              </a:ext>
            </a:extLst>
          </p:cNvPr>
          <p:cNvSpPr>
            <a:spLocks noGrp="1"/>
          </p:cNvSpPr>
          <p:nvPr>
            <p:ph type="title" hasCustomPrompt="1"/>
          </p:nvPr>
        </p:nvSpPr>
        <p:spPr>
          <a:xfrm>
            <a:off x="1835696" y="116632"/>
            <a:ext cx="5791200" cy="533400"/>
          </a:xfrm>
        </p:spPr>
        <p:txBody>
          <a:bodyPr/>
          <a:lstStyle>
            <a:lvl1pPr>
              <a:defRPr/>
            </a:lvl1pPr>
          </a:lstStyle>
          <a:p>
            <a:r>
              <a:rPr lang="de-DE" dirty="0" err="1"/>
              <a:t>Stockwaagenbau</a:t>
            </a:r>
            <a:endParaRPr lang="de-DE" dirty="0"/>
          </a:p>
        </p:txBody>
      </p:sp>
      <p:sp>
        <p:nvSpPr>
          <p:cNvPr id="6" name="Datumsplatzhalter 5">
            <a:extLst>
              <a:ext uri="{FF2B5EF4-FFF2-40B4-BE49-F238E27FC236}">
                <a16:creationId xmlns:a16="http://schemas.microsoft.com/office/drawing/2014/main" id="{AECC9C05-2917-4D14-A05E-9A29925153C7}"/>
              </a:ext>
            </a:extLst>
          </p:cNvPr>
          <p:cNvSpPr>
            <a:spLocks noGrp="1"/>
          </p:cNvSpPr>
          <p:nvPr>
            <p:ph type="dt" sz="half" idx="10"/>
          </p:nvPr>
        </p:nvSpPr>
        <p:spPr/>
        <p:txBody>
          <a:bodyPr/>
          <a:lstStyle/>
          <a:p>
            <a:fld id="{9A5D676C-A707-48B9-8271-113A41E32D3C}" type="datetime1">
              <a:rPr lang="de-DE" smtClean="0"/>
              <a:t>24.02.23</a:t>
            </a:fld>
            <a:endParaRPr lang="de-DE"/>
          </a:p>
        </p:txBody>
      </p:sp>
      <p:sp>
        <p:nvSpPr>
          <p:cNvPr id="7" name="Foliennummernplatzhalter 6">
            <a:extLst>
              <a:ext uri="{FF2B5EF4-FFF2-40B4-BE49-F238E27FC236}">
                <a16:creationId xmlns:a16="http://schemas.microsoft.com/office/drawing/2014/main" id="{332DB6A6-B6EB-436D-B164-364D9DE1084F}"/>
              </a:ext>
            </a:extLst>
          </p:cNvPr>
          <p:cNvSpPr>
            <a:spLocks noGrp="1"/>
          </p:cNvSpPr>
          <p:nvPr>
            <p:ph type="sldNum" sz="quarter" idx="11"/>
          </p:nvPr>
        </p:nvSpPr>
        <p:spPr/>
        <p:txBody>
          <a:bodyPr/>
          <a:lstStyle/>
          <a:p>
            <a:fld id="{51995732-CD04-43E4-AE66-5DD05A8F45F6}" type="slidenum">
              <a:rPr lang="de-DE" smtClean="0"/>
              <a:pPr/>
              <a:t>‹Nr.›</a:t>
            </a:fld>
            <a:endParaRPr lang="de-DE"/>
          </a:p>
        </p:txBody>
      </p:sp>
    </p:spTree>
    <p:extLst>
      <p:ext uri="{BB962C8B-B14F-4D97-AF65-F5344CB8AC3E}">
        <p14:creationId xmlns:p14="http://schemas.microsoft.com/office/powerpoint/2010/main" val="515358655"/>
      </p:ext>
    </p:extLst>
  </p:cSld>
  <p:clrMapOvr>
    <a:masterClrMapping/>
  </p:clrMapOvr>
  <p:transition spd="slow"/>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emf"/><Relationship Id="rId5" Type="http://schemas.openxmlformats.org/officeDocument/2006/relationships/oleObject" Target="../embeddings/oleObject1.bin"/><Relationship Id="rId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2.jpeg"/><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aphicFrame>
        <p:nvGraphicFramePr>
          <p:cNvPr id="4" name="Objekt 3" hidden="1">
            <a:extLst>
              <a:ext uri="{FF2B5EF4-FFF2-40B4-BE49-F238E27FC236}">
                <a16:creationId xmlns:a16="http://schemas.microsoft.com/office/drawing/2014/main" id="{855FE578-65E4-466C-8E66-02C235EE3740}"/>
              </a:ext>
            </a:extLst>
          </p:cNvPr>
          <p:cNvGraphicFramePr>
            <a:graphicFrameLocks noChangeAspect="1"/>
          </p:cNvGraphicFramePr>
          <p:nvPr userDrawn="1">
            <p:custDataLst>
              <p:tags r:id="rId4"/>
            </p:custDataLst>
            <p:extLst>
              <p:ext uri="{D42A27DB-BD31-4B8C-83A1-F6EECF244321}">
                <p14:modId xmlns:p14="http://schemas.microsoft.com/office/powerpoint/2010/main" val="24109302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60" imgH="360" progId="TCLayout.ActiveDocument.1">
                  <p:embed/>
                </p:oleObj>
              </mc:Choice>
              <mc:Fallback>
                <p:oleObj name="think-cell Foli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027" name="Rectangle 3"/>
          <p:cNvSpPr>
            <a:spLocks noGrp="1" noChangeArrowheads="1"/>
          </p:cNvSpPr>
          <p:nvPr>
            <p:ph type="title"/>
          </p:nvPr>
        </p:nvSpPr>
        <p:spPr bwMode="auto">
          <a:xfrm>
            <a:off x="1981200" y="819150"/>
            <a:ext cx="579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ctr" anchorCtr="0" compatLnSpc="1">
            <a:prstTxWarp prst="textNoShape">
              <a:avLst/>
            </a:prstTxWarp>
          </a:bodyPr>
          <a:lstStyle/>
          <a:p>
            <a:pPr lvl="0"/>
            <a:r>
              <a:rPr lang="de-DE"/>
              <a:t>Titelmasterformat durch Klicken bearbeiten</a:t>
            </a:r>
          </a:p>
        </p:txBody>
      </p:sp>
      <p:sp>
        <p:nvSpPr>
          <p:cNvPr id="1028" name="Rectangle 4"/>
          <p:cNvSpPr>
            <a:spLocks noGrp="1" noChangeArrowheads="1"/>
          </p:cNvSpPr>
          <p:nvPr>
            <p:ph type="body" idx="1"/>
          </p:nvPr>
        </p:nvSpPr>
        <p:spPr bwMode="auto">
          <a:xfrm>
            <a:off x="1115616" y="1752600"/>
            <a:ext cx="748883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050" name="Rectangle 26"/>
          <p:cNvSpPr>
            <a:spLocks noGrp="1" noChangeArrowheads="1"/>
          </p:cNvSpPr>
          <p:nvPr>
            <p:ph type="sldNum" sz="quarter" idx="4"/>
          </p:nvPr>
        </p:nvSpPr>
        <p:spPr bwMode="auto">
          <a:xfrm>
            <a:off x="8388424" y="6381328"/>
            <a:ext cx="685800" cy="360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7" rIns="92075" bIns="46037" numCol="1" anchor="b" anchorCtr="0" compatLnSpc="1">
            <a:prstTxWarp prst="textNoShape">
              <a:avLst/>
            </a:prstTxWarp>
          </a:bodyPr>
          <a:lstStyle>
            <a:lvl1pPr algn="r">
              <a:defRPr sz="1400">
                <a:solidFill>
                  <a:schemeClr val="bg1"/>
                </a:solidFill>
                <a:latin typeface="+mn-lt"/>
              </a:defRPr>
            </a:lvl1pPr>
          </a:lstStyle>
          <a:p>
            <a:fld id="{51995732-CD04-43E4-AE66-5DD05A8F45F6}" type="slidenum">
              <a:rPr lang="de-DE" smtClean="0"/>
              <a:pPr/>
              <a:t>‹Nr.›</a:t>
            </a:fld>
            <a:endParaRPr lang="de-DE" dirty="0"/>
          </a:p>
        </p:txBody>
      </p:sp>
      <p:pic>
        <p:nvPicPr>
          <p:cNvPr id="3" name="Grafik 2">
            <a:extLst>
              <a:ext uri="{FF2B5EF4-FFF2-40B4-BE49-F238E27FC236}">
                <a16:creationId xmlns:a16="http://schemas.microsoft.com/office/drawing/2014/main" id="{9000D627-7571-4A8A-8066-A11162E8185F}"/>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00976" y="72915"/>
            <a:ext cx="1213007" cy="1051829"/>
          </a:xfrm>
          <a:prstGeom prst="rect">
            <a:avLst/>
          </a:prstGeom>
        </p:spPr>
      </p:pic>
    </p:spTree>
  </p:cSld>
  <p:clrMap bg1="dk2" tx1="lt1" bg2="dk1" tx2="lt2" accent1="accent1" accent2="accent2" accent3="accent3" accent4="accent4" accent5="accent5" accent6="accent6" hlink="hlink" folHlink="folHlink"/>
  <p:sldLayoutIdLst>
    <p:sldLayoutId id="2147483649" r:id="rId1"/>
    <p:sldLayoutId id="2147483650" r:id="rId2"/>
  </p:sldLayoutIdLst>
  <p:transition spd="slow"/>
  <p:hf hdr="0" ftr="0"/>
  <p:txStyles>
    <p:titleStyle>
      <a:lvl1pPr algn="l" rtl="0" eaLnBrk="1" fontAlgn="base" hangingPunct="1">
        <a:lnSpc>
          <a:spcPct val="90000"/>
        </a:lnSpc>
        <a:spcBef>
          <a:spcPct val="0"/>
        </a:spcBef>
        <a:spcAft>
          <a:spcPct val="0"/>
        </a:spcAft>
        <a:defRPr sz="2400" b="1">
          <a:solidFill>
            <a:schemeClr val="bg1"/>
          </a:solidFill>
          <a:latin typeface="+mj-lt"/>
          <a:ea typeface="+mj-ea"/>
          <a:cs typeface="+mj-cs"/>
        </a:defRPr>
      </a:lvl1pPr>
      <a:lvl2pPr algn="l" rtl="0" eaLnBrk="1" fontAlgn="base" hangingPunct="1">
        <a:lnSpc>
          <a:spcPct val="90000"/>
        </a:lnSpc>
        <a:spcBef>
          <a:spcPct val="0"/>
        </a:spcBef>
        <a:spcAft>
          <a:spcPct val="0"/>
        </a:spcAft>
        <a:defRPr sz="2400" b="1">
          <a:solidFill>
            <a:schemeClr val="bg1"/>
          </a:solidFill>
          <a:latin typeface="Century Gothic" pitchFamily="34" charset="0"/>
        </a:defRPr>
      </a:lvl2pPr>
      <a:lvl3pPr algn="l" rtl="0" eaLnBrk="1" fontAlgn="base" hangingPunct="1">
        <a:lnSpc>
          <a:spcPct val="90000"/>
        </a:lnSpc>
        <a:spcBef>
          <a:spcPct val="0"/>
        </a:spcBef>
        <a:spcAft>
          <a:spcPct val="0"/>
        </a:spcAft>
        <a:defRPr sz="2400" b="1">
          <a:solidFill>
            <a:schemeClr val="bg1"/>
          </a:solidFill>
          <a:latin typeface="Century Gothic" pitchFamily="34" charset="0"/>
        </a:defRPr>
      </a:lvl3pPr>
      <a:lvl4pPr algn="l" rtl="0" eaLnBrk="1" fontAlgn="base" hangingPunct="1">
        <a:lnSpc>
          <a:spcPct val="90000"/>
        </a:lnSpc>
        <a:spcBef>
          <a:spcPct val="0"/>
        </a:spcBef>
        <a:spcAft>
          <a:spcPct val="0"/>
        </a:spcAft>
        <a:defRPr sz="2400" b="1">
          <a:solidFill>
            <a:schemeClr val="bg1"/>
          </a:solidFill>
          <a:latin typeface="Century Gothic" pitchFamily="34" charset="0"/>
        </a:defRPr>
      </a:lvl4pPr>
      <a:lvl5pPr algn="l" rtl="0" eaLnBrk="1" fontAlgn="base" hangingPunct="1">
        <a:lnSpc>
          <a:spcPct val="90000"/>
        </a:lnSpc>
        <a:spcBef>
          <a:spcPct val="0"/>
        </a:spcBef>
        <a:spcAft>
          <a:spcPct val="0"/>
        </a:spcAft>
        <a:defRPr sz="2400" b="1">
          <a:solidFill>
            <a:schemeClr val="bg1"/>
          </a:solidFill>
          <a:latin typeface="Century Gothic" pitchFamily="34" charset="0"/>
        </a:defRPr>
      </a:lvl5pPr>
      <a:lvl6pPr marL="457200" algn="l" rtl="0" eaLnBrk="1" fontAlgn="base" hangingPunct="1">
        <a:lnSpc>
          <a:spcPct val="90000"/>
        </a:lnSpc>
        <a:spcBef>
          <a:spcPct val="0"/>
        </a:spcBef>
        <a:spcAft>
          <a:spcPct val="0"/>
        </a:spcAft>
        <a:defRPr sz="2400" b="1">
          <a:solidFill>
            <a:schemeClr val="bg1"/>
          </a:solidFill>
          <a:latin typeface="Century Gothic" pitchFamily="34" charset="0"/>
        </a:defRPr>
      </a:lvl6pPr>
      <a:lvl7pPr marL="914400" algn="l" rtl="0" eaLnBrk="1" fontAlgn="base" hangingPunct="1">
        <a:lnSpc>
          <a:spcPct val="90000"/>
        </a:lnSpc>
        <a:spcBef>
          <a:spcPct val="0"/>
        </a:spcBef>
        <a:spcAft>
          <a:spcPct val="0"/>
        </a:spcAft>
        <a:defRPr sz="2400" b="1">
          <a:solidFill>
            <a:schemeClr val="bg1"/>
          </a:solidFill>
          <a:latin typeface="Century Gothic" pitchFamily="34" charset="0"/>
        </a:defRPr>
      </a:lvl7pPr>
      <a:lvl8pPr marL="1371600" algn="l" rtl="0" eaLnBrk="1" fontAlgn="base" hangingPunct="1">
        <a:lnSpc>
          <a:spcPct val="90000"/>
        </a:lnSpc>
        <a:spcBef>
          <a:spcPct val="0"/>
        </a:spcBef>
        <a:spcAft>
          <a:spcPct val="0"/>
        </a:spcAft>
        <a:defRPr sz="2400" b="1">
          <a:solidFill>
            <a:schemeClr val="bg1"/>
          </a:solidFill>
          <a:latin typeface="Century Gothic" pitchFamily="34" charset="0"/>
        </a:defRPr>
      </a:lvl8pPr>
      <a:lvl9pPr marL="1828800" algn="l" rtl="0" eaLnBrk="1" fontAlgn="base" hangingPunct="1">
        <a:lnSpc>
          <a:spcPct val="90000"/>
        </a:lnSpc>
        <a:spcBef>
          <a:spcPct val="0"/>
        </a:spcBef>
        <a:spcAft>
          <a:spcPct val="0"/>
        </a:spcAft>
        <a:defRPr sz="2400" b="1">
          <a:solidFill>
            <a:schemeClr val="bg1"/>
          </a:solidFill>
          <a:latin typeface="Century Gothic" pitchFamily="34" charset="0"/>
        </a:defRPr>
      </a:lvl9pPr>
    </p:titleStyle>
    <p:bodyStyle>
      <a:lvl1pPr marL="342900" indent="-342900" algn="l" rtl="0" eaLnBrk="1" fontAlgn="base" hangingPunct="1">
        <a:spcBef>
          <a:spcPct val="50000"/>
        </a:spcBef>
        <a:spcAft>
          <a:spcPct val="0"/>
        </a:spcAft>
        <a:buClr>
          <a:schemeClr val="bg1"/>
        </a:buClr>
        <a:buChar char="•"/>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1981200" y="819150"/>
            <a:ext cx="579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ctr" anchorCtr="0" compatLnSpc="1">
            <a:prstTxWarp prst="textNoShape">
              <a:avLst/>
            </a:prstTxWarp>
          </a:bodyPr>
          <a:lstStyle/>
          <a:p>
            <a:pPr lvl="0"/>
            <a:r>
              <a:rPr lang="de-DE"/>
              <a:t>Titelmasterformat durch Klicken bearbeiten</a:t>
            </a:r>
          </a:p>
        </p:txBody>
      </p:sp>
      <p:sp>
        <p:nvSpPr>
          <p:cNvPr id="1028" name="Rectangle 4"/>
          <p:cNvSpPr>
            <a:spLocks noGrp="1" noChangeArrowheads="1"/>
          </p:cNvSpPr>
          <p:nvPr>
            <p:ph type="body" idx="1"/>
          </p:nvPr>
        </p:nvSpPr>
        <p:spPr bwMode="auto">
          <a:xfrm>
            <a:off x="1981200" y="1752600"/>
            <a:ext cx="5791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048" name="Rectangle 24"/>
          <p:cNvSpPr>
            <a:spLocks noGrp="1" noChangeArrowheads="1"/>
          </p:cNvSpPr>
          <p:nvPr>
            <p:ph type="dt" sz="half" idx="2"/>
          </p:nvPr>
        </p:nvSpPr>
        <p:spPr bwMode="auto">
          <a:xfrm>
            <a:off x="838200" y="6248400"/>
            <a:ext cx="2667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b" anchorCtr="0" compatLnSpc="1">
            <a:prstTxWarp prst="textNoShape">
              <a:avLst/>
            </a:prstTxWarp>
          </a:bodyPr>
          <a:lstStyle>
            <a:lvl1pPr>
              <a:defRPr sz="1000">
                <a:solidFill>
                  <a:schemeClr val="bg1"/>
                </a:solidFill>
                <a:latin typeface="+mn-lt"/>
              </a:defRPr>
            </a:lvl1pPr>
          </a:lstStyle>
          <a:p>
            <a:fld id="{8399977C-597B-41EE-B26C-3265BE3F8FB9}" type="datetime1">
              <a:rPr lang="de-DE" smtClean="0"/>
              <a:t>24.02.23</a:t>
            </a:fld>
            <a:endParaRPr lang="de-DE"/>
          </a:p>
        </p:txBody>
      </p:sp>
      <p:sp>
        <p:nvSpPr>
          <p:cNvPr id="1050" name="Rectangle 26"/>
          <p:cNvSpPr>
            <a:spLocks noGrp="1" noChangeArrowheads="1"/>
          </p:cNvSpPr>
          <p:nvPr>
            <p:ph type="sldNum" sz="quarter" idx="4"/>
          </p:nvPr>
        </p:nvSpPr>
        <p:spPr bwMode="auto">
          <a:xfrm>
            <a:off x="7543800" y="62484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7" rIns="92075" bIns="46037" numCol="1" anchor="b" anchorCtr="0" compatLnSpc="1">
            <a:prstTxWarp prst="textNoShape">
              <a:avLst/>
            </a:prstTxWarp>
          </a:bodyPr>
          <a:lstStyle>
            <a:lvl1pPr algn="r">
              <a:defRPr sz="1000">
                <a:solidFill>
                  <a:schemeClr val="bg1"/>
                </a:solidFill>
                <a:latin typeface="+mn-lt"/>
              </a:defRPr>
            </a:lvl1pPr>
          </a:lstStyle>
          <a:p>
            <a:fld id="{51995732-CD04-43E4-AE66-5DD05A8F45F6}" type="slidenum">
              <a:rPr lang="de-DE"/>
              <a:pPr/>
              <a:t>‹Nr.›</a:t>
            </a:fld>
            <a:endParaRPr lang="de-DE"/>
          </a:p>
        </p:txBody>
      </p:sp>
      <p:pic>
        <p:nvPicPr>
          <p:cNvPr id="3" name="Grafik 2">
            <a:extLst>
              <a:ext uri="{FF2B5EF4-FFF2-40B4-BE49-F238E27FC236}">
                <a16:creationId xmlns:a16="http://schemas.microsoft.com/office/drawing/2014/main" id="{9000D627-7571-4A8A-8066-A11162E8185F}"/>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0" y="116632"/>
            <a:ext cx="701832" cy="608576"/>
          </a:xfrm>
          <a:prstGeom prst="rect">
            <a:avLst/>
          </a:prstGeom>
        </p:spPr>
      </p:pic>
    </p:spTree>
    <p:extLst>
      <p:ext uri="{BB962C8B-B14F-4D97-AF65-F5344CB8AC3E}">
        <p14:creationId xmlns:p14="http://schemas.microsoft.com/office/powerpoint/2010/main" val="3672212862"/>
      </p:ext>
    </p:extLst>
  </p:cSld>
  <p:clrMap bg1="dk2" tx1="lt1" bg2="dk1" tx2="lt2" accent1="accent1" accent2="accent2" accent3="accent3" accent4="accent4" accent5="accent5" accent6="accent6" hlink="hlink" folHlink="folHlink"/>
  <p:sldLayoutIdLst>
    <p:sldLayoutId id="2147483652" r:id="rId1"/>
    <p:sldLayoutId id="2147483653" r:id="rId2"/>
  </p:sldLayoutIdLst>
  <p:transition spd="slow"/>
  <p:hf hdr="0" ftr="0"/>
  <p:txStyles>
    <p:titleStyle>
      <a:lvl1pPr algn="l" rtl="0" eaLnBrk="1" fontAlgn="base" hangingPunct="1">
        <a:lnSpc>
          <a:spcPct val="90000"/>
        </a:lnSpc>
        <a:spcBef>
          <a:spcPct val="0"/>
        </a:spcBef>
        <a:spcAft>
          <a:spcPct val="0"/>
        </a:spcAft>
        <a:defRPr sz="2400" b="1">
          <a:solidFill>
            <a:schemeClr val="bg1"/>
          </a:solidFill>
          <a:latin typeface="+mj-lt"/>
          <a:ea typeface="+mj-ea"/>
          <a:cs typeface="+mj-cs"/>
        </a:defRPr>
      </a:lvl1pPr>
      <a:lvl2pPr algn="l" rtl="0" eaLnBrk="1" fontAlgn="base" hangingPunct="1">
        <a:lnSpc>
          <a:spcPct val="90000"/>
        </a:lnSpc>
        <a:spcBef>
          <a:spcPct val="0"/>
        </a:spcBef>
        <a:spcAft>
          <a:spcPct val="0"/>
        </a:spcAft>
        <a:defRPr sz="2400" b="1">
          <a:solidFill>
            <a:schemeClr val="bg1"/>
          </a:solidFill>
          <a:latin typeface="Century Gothic" pitchFamily="34" charset="0"/>
        </a:defRPr>
      </a:lvl2pPr>
      <a:lvl3pPr algn="l" rtl="0" eaLnBrk="1" fontAlgn="base" hangingPunct="1">
        <a:lnSpc>
          <a:spcPct val="90000"/>
        </a:lnSpc>
        <a:spcBef>
          <a:spcPct val="0"/>
        </a:spcBef>
        <a:spcAft>
          <a:spcPct val="0"/>
        </a:spcAft>
        <a:defRPr sz="2400" b="1">
          <a:solidFill>
            <a:schemeClr val="bg1"/>
          </a:solidFill>
          <a:latin typeface="Century Gothic" pitchFamily="34" charset="0"/>
        </a:defRPr>
      </a:lvl3pPr>
      <a:lvl4pPr algn="l" rtl="0" eaLnBrk="1" fontAlgn="base" hangingPunct="1">
        <a:lnSpc>
          <a:spcPct val="90000"/>
        </a:lnSpc>
        <a:spcBef>
          <a:spcPct val="0"/>
        </a:spcBef>
        <a:spcAft>
          <a:spcPct val="0"/>
        </a:spcAft>
        <a:defRPr sz="2400" b="1">
          <a:solidFill>
            <a:schemeClr val="bg1"/>
          </a:solidFill>
          <a:latin typeface="Century Gothic" pitchFamily="34" charset="0"/>
        </a:defRPr>
      </a:lvl4pPr>
      <a:lvl5pPr algn="l" rtl="0" eaLnBrk="1" fontAlgn="base" hangingPunct="1">
        <a:lnSpc>
          <a:spcPct val="90000"/>
        </a:lnSpc>
        <a:spcBef>
          <a:spcPct val="0"/>
        </a:spcBef>
        <a:spcAft>
          <a:spcPct val="0"/>
        </a:spcAft>
        <a:defRPr sz="2400" b="1">
          <a:solidFill>
            <a:schemeClr val="bg1"/>
          </a:solidFill>
          <a:latin typeface="Century Gothic" pitchFamily="34" charset="0"/>
        </a:defRPr>
      </a:lvl5pPr>
      <a:lvl6pPr marL="457200" algn="l" rtl="0" eaLnBrk="1" fontAlgn="base" hangingPunct="1">
        <a:lnSpc>
          <a:spcPct val="90000"/>
        </a:lnSpc>
        <a:spcBef>
          <a:spcPct val="0"/>
        </a:spcBef>
        <a:spcAft>
          <a:spcPct val="0"/>
        </a:spcAft>
        <a:defRPr sz="2400" b="1">
          <a:solidFill>
            <a:schemeClr val="bg1"/>
          </a:solidFill>
          <a:latin typeface="Century Gothic" pitchFamily="34" charset="0"/>
        </a:defRPr>
      </a:lvl6pPr>
      <a:lvl7pPr marL="914400" algn="l" rtl="0" eaLnBrk="1" fontAlgn="base" hangingPunct="1">
        <a:lnSpc>
          <a:spcPct val="90000"/>
        </a:lnSpc>
        <a:spcBef>
          <a:spcPct val="0"/>
        </a:spcBef>
        <a:spcAft>
          <a:spcPct val="0"/>
        </a:spcAft>
        <a:defRPr sz="2400" b="1">
          <a:solidFill>
            <a:schemeClr val="bg1"/>
          </a:solidFill>
          <a:latin typeface="Century Gothic" pitchFamily="34" charset="0"/>
        </a:defRPr>
      </a:lvl7pPr>
      <a:lvl8pPr marL="1371600" algn="l" rtl="0" eaLnBrk="1" fontAlgn="base" hangingPunct="1">
        <a:lnSpc>
          <a:spcPct val="90000"/>
        </a:lnSpc>
        <a:spcBef>
          <a:spcPct val="0"/>
        </a:spcBef>
        <a:spcAft>
          <a:spcPct val="0"/>
        </a:spcAft>
        <a:defRPr sz="2400" b="1">
          <a:solidFill>
            <a:schemeClr val="bg1"/>
          </a:solidFill>
          <a:latin typeface="Century Gothic" pitchFamily="34" charset="0"/>
        </a:defRPr>
      </a:lvl8pPr>
      <a:lvl9pPr marL="1828800" algn="l" rtl="0" eaLnBrk="1" fontAlgn="base" hangingPunct="1">
        <a:lnSpc>
          <a:spcPct val="90000"/>
        </a:lnSpc>
        <a:spcBef>
          <a:spcPct val="0"/>
        </a:spcBef>
        <a:spcAft>
          <a:spcPct val="0"/>
        </a:spcAft>
        <a:defRPr sz="2400" b="1">
          <a:solidFill>
            <a:schemeClr val="bg1"/>
          </a:solidFill>
          <a:latin typeface="Century Gothic" pitchFamily="34" charset="0"/>
        </a:defRPr>
      </a:lvl9pPr>
    </p:titleStyle>
    <p:bodyStyle>
      <a:lvl1pPr marL="342900" indent="-342900" algn="l" rtl="0" eaLnBrk="1" fontAlgn="base" hangingPunct="1">
        <a:spcBef>
          <a:spcPct val="50000"/>
        </a:spcBef>
        <a:spcAft>
          <a:spcPct val="0"/>
        </a:spcAft>
        <a:buClr>
          <a:schemeClr val="bg1"/>
        </a:buClr>
        <a:buChar char="•"/>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1.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honey-pi.de/" TargetMode="External"/><Relationship Id="rId2" Type="http://schemas.openxmlformats.org/officeDocument/2006/relationships/hyperlink" Target="https://office.imkerverein-lb.de/" TargetMode="Externa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eg"/><Relationship Id="rId2" Type="http://schemas.openxmlformats.org/officeDocument/2006/relationships/image" Target="../media/image16.png"/><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honey-pi.de/downloads/" TargetMode="External"/><Relationship Id="rId2" Type="http://schemas.openxmlformats.org/officeDocument/2006/relationships/image" Target="../media/image53.png"/><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hyperlink" Target="https://www.balena.io/etcher/"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61.png"/></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xml"/><Relationship Id="rId4" Type="http://schemas.openxmlformats.org/officeDocument/2006/relationships/image" Target="../media/image66.jpe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68.jpeg"/></Relationships>
</file>

<file path=ppt/slides/_rels/slide27.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6.pn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3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hyperlink" Target="mailto:beisitzer@imkerverein-lb.de"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15069A-605F-4582-A6FF-8E1182DC4F18}" type="slidenum">
              <a:rPr kumimoji="0" lang="de-DE" sz="10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de-DE" sz="10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000" b="1" i="0" u="none" strike="noStrike" kern="0" cap="none" spc="0" normalizeH="0" baseline="0" noProof="0" dirty="0">
                <a:ln>
                  <a:noFill/>
                </a:ln>
                <a:solidFill>
                  <a:srgbClr val="000000"/>
                </a:solidFill>
                <a:effectLst/>
                <a:uLnTx/>
                <a:uFillTx/>
                <a:latin typeface="Century Gothic"/>
                <a:ea typeface="+mn-ea"/>
                <a:cs typeface="+mn-cs"/>
              </a:rPr>
              <a:t>Projekt </a:t>
            </a:r>
            <a:r>
              <a:rPr kumimoji="0" lang="de-DE" sz="4000" b="1" i="0" u="none" strike="noStrike" kern="0" cap="none" spc="0" normalizeH="0" baseline="0" noProof="0" dirty="0" err="1">
                <a:ln>
                  <a:noFill/>
                </a:ln>
                <a:solidFill>
                  <a:srgbClr val="000000"/>
                </a:solidFill>
                <a:effectLst/>
                <a:uLnTx/>
                <a:uFillTx/>
                <a:latin typeface="Century Gothic"/>
                <a:ea typeface="+mn-ea"/>
                <a:cs typeface="+mn-cs"/>
              </a:rPr>
              <a:t>Stockwaagenbau</a:t>
            </a:r>
            <a:endParaRPr kumimoji="0" lang="de-DE" sz="4000" b="1"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br>
              <a:rPr kumimoji="0" lang="de-DE" sz="2400" b="0" i="0" u="none" strike="noStrike" kern="0" cap="none" spc="0" normalizeH="0" baseline="0" noProof="0" dirty="0">
                <a:ln>
                  <a:noFill/>
                </a:ln>
                <a:solidFill>
                  <a:srgbClr val="000000"/>
                </a:solidFill>
                <a:effectLst/>
                <a:uLnTx/>
                <a:uFillTx/>
                <a:latin typeface="Century Gothic"/>
                <a:ea typeface="+mn-ea"/>
                <a:cs typeface="+mn-cs"/>
              </a:rPr>
            </a:br>
            <a:endParaRPr kumimoji="0" lang="de-DE" sz="2400" b="0"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800" b="0" i="0" u="none" strike="noStrike" kern="0" cap="none" spc="0" normalizeH="0" baseline="0" noProof="0" dirty="0">
                <a:ln>
                  <a:noFill/>
                </a:ln>
                <a:solidFill>
                  <a:srgbClr val="000000"/>
                </a:solidFill>
                <a:effectLst/>
                <a:uLnTx/>
                <a:uFillTx/>
                <a:latin typeface="Century Gothic"/>
                <a:ea typeface="+mn-ea"/>
                <a:cs typeface="+mn-cs"/>
              </a:rPr>
              <a:t>Willkommen!</a:t>
            </a:r>
          </a:p>
        </p:txBody>
      </p:sp>
      <p:sp>
        <p:nvSpPr>
          <p:cNvPr id="2" name="Textfeld 1">
            <a:extLst>
              <a:ext uri="{FF2B5EF4-FFF2-40B4-BE49-F238E27FC236}">
                <a16:creationId xmlns:a16="http://schemas.microsoft.com/office/drawing/2014/main" id="{5FCA380F-D039-42A2-879C-0C370CFDBEDD}"/>
              </a:ext>
            </a:extLst>
          </p:cNvPr>
          <p:cNvSpPr txBox="1"/>
          <p:nvPr/>
        </p:nvSpPr>
        <p:spPr>
          <a:xfrm>
            <a:off x="1043608" y="2780928"/>
            <a:ext cx="6816290" cy="3046988"/>
          </a:xfrm>
          <a:prstGeom prst="rect">
            <a:avLst/>
          </a:prstGeom>
          <a:noFill/>
        </p:spPr>
        <p:txBody>
          <a:bodyPr wrap="none" rtlCol="0">
            <a:spAutoFit/>
          </a:bodyPr>
          <a:lstStyle/>
          <a:p>
            <a:r>
              <a:rPr lang="de-DE" dirty="0">
                <a:solidFill>
                  <a:schemeClr val="bg1"/>
                </a:solidFill>
              </a:rPr>
              <a:t>2. Monatsversammlung 2023</a:t>
            </a:r>
          </a:p>
          <a:p>
            <a:r>
              <a:rPr lang="de-DE" dirty="0">
                <a:solidFill>
                  <a:schemeClr val="bg1"/>
                </a:solidFill>
              </a:rPr>
              <a:t>Imkerverein Ludwigsburg</a:t>
            </a:r>
          </a:p>
          <a:p>
            <a:endParaRPr lang="de-DE" dirty="0">
              <a:solidFill>
                <a:schemeClr val="bg1"/>
              </a:solidFill>
            </a:endParaRPr>
          </a:p>
          <a:p>
            <a:r>
              <a:rPr lang="de-DE" b="1" dirty="0">
                <a:solidFill>
                  <a:schemeClr val="bg1"/>
                </a:solidFill>
              </a:rPr>
              <a:t>Thema: Stockwaagen im Selbstbau</a:t>
            </a:r>
          </a:p>
          <a:p>
            <a:r>
              <a:rPr lang="de-DE" b="1" dirty="0">
                <a:solidFill>
                  <a:schemeClr val="bg1"/>
                </a:solidFill>
              </a:rPr>
              <a:t>Referenten: Ludwig Blücher / Klaus Seelbach</a:t>
            </a:r>
          </a:p>
          <a:p>
            <a:endParaRPr lang="de-DE" dirty="0">
              <a:solidFill>
                <a:schemeClr val="bg1"/>
              </a:solidFill>
            </a:endParaRPr>
          </a:p>
          <a:p>
            <a:endParaRPr lang="de-DE" dirty="0">
              <a:solidFill>
                <a:schemeClr val="bg1"/>
              </a:solidFill>
            </a:endParaRPr>
          </a:p>
          <a:p>
            <a:r>
              <a:rPr lang="de-DE" dirty="0">
                <a:solidFill>
                  <a:schemeClr val="bg1"/>
                </a:solidFill>
              </a:rPr>
              <a:t>10.02.2023</a:t>
            </a:r>
          </a:p>
        </p:txBody>
      </p:sp>
    </p:spTree>
    <p:extLst>
      <p:ext uri="{BB962C8B-B14F-4D97-AF65-F5344CB8AC3E}">
        <p14:creationId xmlns:p14="http://schemas.microsoft.com/office/powerpoint/2010/main" val="1125155056"/>
      </p:ext>
    </p:extLst>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a:xfrm>
            <a:off x="8306046" y="6397424"/>
            <a:ext cx="685800" cy="304800"/>
          </a:xfrm>
        </p:spPr>
        <p:txBody>
          <a:bodyPr/>
          <a:lstStyle/>
          <a:p>
            <a:fld id="{9C15069A-605F-4582-A6FF-8E1182DC4F18}" type="slidenum">
              <a:rPr lang="de-DE" sz="1400" smtClean="0"/>
              <a:pPr/>
              <a:t>2</a:t>
            </a:fld>
            <a:endParaRPr lang="de-DE" sz="1400"/>
          </a:p>
        </p:txBody>
      </p:sp>
      <p:sp>
        <p:nvSpPr>
          <p:cNvPr id="11" name="Rechteck: abgerundete Ecken 10">
            <a:extLst>
              <a:ext uri="{FF2B5EF4-FFF2-40B4-BE49-F238E27FC236}">
                <a16:creationId xmlns:a16="http://schemas.microsoft.com/office/drawing/2014/main" id="{96880F29-DA0D-4016-B664-C876F1E316B7}"/>
              </a:ext>
            </a:extLst>
          </p:cNvPr>
          <p:cNvSpPr/>
          <p:nvPr/>
        </p:nvSpPr>
        <p:spPr>
          <a:xfrm>
            <a:off x="755576" y="1013592"/>
            <a:ext cx="8136904" cy="576064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96BA6B21-BF2A-4CBB-89DE-0104B90B237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583890" y="1519347"/>
            <a:ext cx="2288333" cy="5085184"/>
          </a:xfrm>
          <a:prstGeom prst="rect">
            <a:avLst/>
          </a:prstGeom>
        </p:spPr>
      </p:pic>
      <p:pic>
        <p:nvPicPr>
          <p:cNvPr id="7" name="Grafik 6">
            <a:extLst>
              <a:ext uri="{FF2B5EF4-FFF2-40B4-BE49-F238E27FC236}">
                <a16:creationId xmlns:a16="http://schemas.microsoft.com/office/drawing/2014/main" id="{73A22E7D-0912-4F71-A441-B4D5D990252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69210" y="1519347"/>
            <a:ext cx="2288333" cy="5085184"/>
          </a:xfrm>
          <a:prstGeom prst="rect">
            <a:avLst/>
          </a:prstGeom>
        </p:spPr>
      </p:pic>
      <p:pic>
        <p:nvPicPr>
          <p:cNvPr id="9" name="Grafik 8">
            <a:extLst>
              <a:ext uri="{FF2B5EF4-FFF2-40B4-BE49-F238E27FC236}">
                <a16:creationId xmlns:a16="http://schemas.microsoft.com/office/drawing/2014/main" id="{89A8C5A5-5917-4366-836D-1C73DF6CEAC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17909" y="1528201"/>
            <a:ext cx="2288332" cy="5085182"/>
          </a:xfrm>
          <a:prstGeom prst="rect">
            <a:avLst/>
          </a:prstGeom>
        </p:spPr>
      </p:pic>
      <p:sp>
        <p:nvSpPr>
          <p:cNvPr id="21" name="Textfeld 20">
            <a:extLst>
              <a:ext uri="{FF2B5EF4-FFF2-40B4-BE49-F238E27FC236}">
                <a16:creationId xmlns:a16="http://schemas.microsoft.com/office/drawing/2014/main" id="{A792953A-B535-458B-8BF8-3760C5F61643}"/>
              </a:ext>
            </a:extLst>
          </p:cNvPr>
          <p:cNvSpPr txBox="1"/>
          <p:nvPr/>
        </p:nvSpPr>
        <p:spPr>
          <a:xfrm>
            <a:off x="2013704" y="998919"/>
            <a:ext cx="5080237" cy="461665"/>
          </a:xfrm>
          <a:prstGeom prst="rect">
            <a:avLst/>
          </a:prstGeom>
          <a:noFill/>
        </p:spPr>
        <p:txBody>
          <a:bodyPr wrap="none" rtlCol="0">
            <a:spAutoFit/>
          </a:bodyPr>
          <a:lstStyle/>
          <a:p>
            <a:r>
              <a:rPr lang="de-DE" dirty="0">
                <a:solidFill>
                  <a:schemeClr val="bg1"/>
                </a:solidFill>
              </a:rPr>
              <a:t>Info von der Stockwaage per Handy</a:t>
            </a:r>
          </a:p>
        </p:txBody>
      </p:sp>
      <p:sp>
        <p:nvSpPr>
          <p:cNvPr id="25" name="Ellipse 24">
            <a:extLst>
              <a:ext uri="{FF2B5EF4-FFF2-40B4-BE49-F238E27FC236}">
                <a16:creationId xmlns:a16="http://schemas.microsoft.com/office/drawing/2014/main" id="{910112B3-37DA-4C33-8993-207871D4DBDA}"/>
              </a:ext>
            </a:extLst>
          </p:cNvPr>
          <p:cNvSpPr/>
          <p:nvPr/>
        </p:nvSpPr>
        <p:spPr>
          <a:xfrm>
            <a:off x="3779912" y="1700808"/>
            <a:ext cx="936104" cy="360040"/>
          </a:xfrm>
          <a:prstGeom prst="ellipse">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Ellipse 26">
            <a:extLst>
              <a:ext uri="{FF2B5EF4-FFF2-40B4-BE49-F238E27FC236}">
                <a16:creationId xmlns:a16="http://schemas.microsoft.com/office/drawing/2014/main" id="{07D7E635-5C0F-4147-A025-FD27CF07C8FC}"/>
              </a:ext>
            </a:extLst>
          </p:cNvPr>
          <p:cNvSpPr/>
          <p:nvPr/>
        </p:nvSpPr>
        <p:spPr>
          <a:xfrm>
            <a:off x="6065248" y="1700808"/>
            <a:ext cx="936104" cy="360040"/>
          </a:xfrm>
          <a:prstGeom prst="ellipse">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a:extLst>
              <a:ext uri="{FF2B5EF4-FFF2-40B4-BE49-F238E27FC236}">
                <a16:creationId xmlns:a16="http://schemas.microsoft.com/office/drawing/2014/main" id="{23DA9432-DB92-4B94-9FC6-B036C16CEE62}"/>
              </a:ext>
            </a:extLst>
          </p:cNvPr>
          <p:cNvSpPr/>
          <p:nvPr/>
        </p:nvSpPr>
        <p:spPr>
          <a:xfrm>
            <a:off x="4272306" y="6037384"/>
            <a:ext cx="936104" cy="360040"/>
          </a:xfrm>
          <a:prstGeom prst="ellipse">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9" name="Ellipse 28">
            <a:extLst>
              <a:ext uri="{FF2B5EF4-FFF2-40B4-BE49-F238E27FC236}">
                <a16:creationId xmlns:a16="http://schemas.microsoft.com/office/drawing/2014/main" id="{C8D054DB-AF3D-4E60-89CB-71AE9F62D5DC}"/>
              </a:ext>
            </a:extLst>
          </p:cNvPr>
          <p:cNvSpPr/>
          <p:nvPr/>
        </p:nvSpPr>
        <p:spPr>
          <a:xfrm>
            <a:off x="6560639" y="6037384"/>
            <a:ext cx="936104" cy="360040"/>
          </a:xfrm>
          <a:prstGeom prst="ellipse">
            <a:avLst/>
          </a:prstGeom>
          <a:noFill/>
          <a:ln w="635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0527152"/>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a:xfrm>
            <a:off x="8306046" y="6397424"/>
            <a:ext cx="685800" cy="304800"/>
          </a:xfrm>
        </p:spPr>
        <p:txBody>
          <a:bodyPr/>
          <a:lstStyle/>
          <a:p>
            <a:fld id="{9C15069A-605F-4582-A6FF-8E1182DC4F18}" type="slidenum">
              <a:rPr lang="de-DE" sz="1400" smtClean="0"/>
              <a:pPr/>
              <a:t>3</a:t>
            </a:fld>
            <a:endParaRPr lang="de-DE" sz="1400"/>
          </a:p>
        </p:txBody>
      </p:sp>
      <p:grpSp>
        <p:nvGrpSpPr>
          <p:cNvPr id="10" name="Gruppieren 9">
            <a:extLst>
              <a:ext uri="{FF2B5EF4-FFF2-40B4-BE49-F238E27FC236}">
                <a16:creationId xmlns:a16="http://schemas.microsoft.com/office/drawing/2014/main" id="{FEC6839F-1F7B-4AE5-AE00-3BE687C8D663}"/>
              </a:ext>
            </a:extLst>
          </p:cNvPr>
          <p:cNvGrpSpPr/>
          <p:nvPr/>
        </p:nvGrpSpPr>
        <p:grpSpPr>
          <a:xfrm>
            <a:off x="755576" y="1013592"/>
            <a:ext cx="8136904" cy="5760640"/>
            <a:chOff x="6499974" y="5229200"/>
            <a:chExt cx="1935778" cy="1589622"/>
          </a:xfrm>
        </p:grpSpPr>
        <p:sp>
          <p:nvSpPr>
            <p:cNvPr id="11" name="Rechteck: abgerundete Ecken 10">
              <a:extLst>
                <a:ext uri="{FF2B5EF4-FFF2-40B4-BE49-F238E27FC236}">
                  <a16:creationId xmlns:a16="http://schemas.microsoft.com/office/drawing/2014/main" id="{96880F29-DA0D-4016-B664-C876F1E316B7}"/>
                </a:ext>
              </a:extLst>
            </p:cNvPr>
            <p:cNvSpPr/>
            <p:nvPr/>
          </p:nvSpPr>
          <p:spPr>
            <a:xfrm>
              <a:off x="6499974" y="5229200"/>
              <a:ext cx="1935778" cy="1589622"/>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0EB066B6-E1E8-41AD-A196-307FC55EBC8D}"/>
                </a:ext>
              </a:extLst>
            </p:cNvPr>
            <p:cNvSpPr txBox="1"/>
            <p:nvPr/>
          </p:nvSpPr>
          <p:spPr>
            <a:xfrm>
              <a:off x="6538406" y="5248397"/>
              <a:ext cx="1837829" cy="1384351"/>
            </a:xfrm>
            <a:prstGeom prst="rect">
              <a:avLst/>
            </a:prstGeom>
            <a:noFill/>
          </p:spPr>
          <p:txBody>
            <a:bodyPr wrap="square" rtlCol="0">
              <a:spAutoFit/>
            </a:bodyPr>
            <a:lstStyle/>
            <a:p>
              <a:pPr algn="ctr"/>
              <a:r>
                <a:rPr lang="de-DE" sz="1600" b="1" dirty="0">
                  <a:solidFill>
                    <a:schemeClr val="bg1"/>
                  </a:solidFill>
                  <a:latin typeface="Arial" panose="020B0604020202020204" pitchFamily="34" charset="0"/>
                  <a:cs typeface="Arial" panose="020B0604020202020204" pitchFamily="34" charset="0"/>
                </a:rPr>
                <a:t>Ist eine Stockwaage ein notwendiges Hilfsmittel?</a:t>
              </a:r>
            </a:p>
            <a:p>
              <a:pPr algn="ctr"/>
              <a:endParaRPr lang="de-DE" sz="1600" dirty="0">
                <a:solidFill>
                  <a:schemeClr val="bg1"/>
                </a:solidFill>
                <a:latin typeface="Arial" panose="020B0604020202020204" pitchFamily="34" charset="0"/>
                <a:cs typeface="Arial" panose="020B0604020202020204" pitchFamily="34" charset="0"/>
              </a:endParaRPr>
            </a:p>
            <a:p>
              <a:r>
                <a:rPr lang="de-DE" sz="1600" dirty="0">
                  <a:solidFill>
                    <a:schemeClr val="bg1"/>
                  </a:solidFill>
                  <a:latin typeface="Arial" panose="020B0604020202020204" pitchFamily="34" charset="0"/>
                  <a:cs typeface="Arial" panose="020B0604020202020204" pitchFamily="34" charset="0"/>
                </a:rPr>
                <a:t>Nein, Stockwaagen haben erst in den letzten Jahren Verbreitung gefunden, da sie bis vor wenigen Jahren sehr teuer waren. Viele Informationen lassen sich auch durch Anheben des Stockes mit einer Kofferwaage und durch Beobachtung der Natur und des Bienenfluges gewinnen.</a:t>
              </a:r>
            </a:p>
            <a:p>
              <a:endParaRPr lang="de-DE" sz="1600" dirty="0">
                <a:solidFill>
                  <a:schemeClr val="bg1"/>
                </a:solidFill>
                <a:latin typeface="Arial" panose="020B0604020202020204" pitchFamily="34" charset="0"/>
                <a:cs typeface="Arial" panose="020B0604020202020204" pitchFamily="34" charset="0"/>
              </a:endParaRPr>
            </a:p>
            <a:p>
              <a:pPr algn="ctr"/>
              <a:r>
                <a:rPr lang="de-DE" sz="1600" b="1" dirty="0">
                  <a:solidFill>
                    <a:schemeClr val="bg1"/>
                  </a:solidFill>
                  <a:latin typeface="Arial" panose="020B0604020202020204" pitchFamily="34" charset="0"/>
                  <a:cs typeface="Arial" panose="020B0604020202020204" pitchFamily="34" charset="0"/>
                </a:rPr>
                <a:t>Ist eine Stockwaage ein sinnvolles Hilfsmittel?</a:t>
              </a:r>
            </a:p>
            <a:p>
              <a:r>
                <a:rPr lang="de-DE" sz="1600" dirty="0">
                  <a:solidFill>
                    <a:schemeClr val="bg1"/>
                  </a:solidFill>
                  <a:latin typeface="Arial" panose="020B0604020202020204" pitchFamily="34" charset="0"/>
                  <a:cs typeface="Arial" panose="020B0604020202020204" pitchFamily="34" charset="0"/>
                </a:rPr>
                <a:t>Die Stockwaage hilft </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den täglichen Nektareintrag zu verfolgen</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das Einsetzen und Versiegen einer bestimmten Tracht (z.B. Waldhonig) zu erkennen</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die Notwendigkeit zum Aufsetzen eines weiteren Honigraumes zu beurteilen</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Hinweise zu bekommen, ob das Bienenvolk evtl. geschwärmt  ist</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den täglichen Futterverbrauch zu verfolgen</a:t>
              </a: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rechtzeitig die Notwendigkeit zum Nachfüttern zu erkennen</a:t>
              </a:r>
            </a:p>
            <a:p>
              <a:endParaRPr lang="de-DE" sz="1600" dirty="0">
                <a:solidFill>
                  <a:schemeClr val="bg1"/>
                </a:solidFill>
                <a:latin typeface="Arial" panose="020B0604020202020204" pitchFamily="34" charset="0"/>
                <a:cs typeface="Arial" panose="020B0604020202020204" pitchFamily="34" charset="0"/>
              </a:endParaRPr>
            </a:p>
            <a:p>
              <a:pPr algn="ctr"/>
              <a:r>
                <a:rPr lang="de-DE" sz="1600" b="1" dirty="0">
                  <a:solidFill>
                    <a:schemeClr val="bg1"/>
                  </a:solidFill>
                  <a:latin typeface="Arial" panose="020B0604020202020204" pitchFamily="34" charset="0"/>
                  <a:cs typeface="Arial" panose="020B0604020202020204" pitchFamily="34" charset="0"/>
                </a:rPr>
                <a:t>Ist eine Stockwaage teuer?</a:t>
              </a:r>
            </a:p>
            <a:p>
              <a:r>
                <a:rPr lang="de-DE" sz="1600" dirty="0">
                  <a:solidFill>
                    <a:schemeClr val="bg1"/>
                  </a:solidFill>
                  <a:latin typeface="Arial" panose="020B0604020202020204" pitchFamily="34" charset="0"/>
                  <a:cs typeface="Arial" panose="020B0604020202020204" pitchFamily="34" charset="0"/>
                </a:rPr>
                <a:t>Die hier vorgeschlagene Stockwaage mit möglichst </a:t>
              </a:r>
            </a:p>
            <a:p>
              <a:r>
                <a:rPr lang="de-DE" sz="1600" dirty="0">
                  <a:solidFill>
                    <a:schemeClr val="bg1"/>
                  </a:solidFill>
                  <a:latin typeface="Arial" panose="020B0604020202020204" pitchFamily="34" charset="0"/>
                  <a:cs typeface="Arial" panose="020B0604020202020204" pitchFamily="34" charset="0"/>
                </a:rPr>
                <a:t>einfachem Aufbau kostet  ~100 € (Ausbaustufe 1). </a:t>
              </a:r>
            </a:p>
          </p:txBody>
        </p:sp>
      </p:grpSp>
      <p:pic>
        <p:nvPicPr>
          <p:cNvPr id="3" name="Grafik 2">
            <a:extLst>
              <a:ext uri="{FF2B5EF4-FFF2-40B4-BE49-F238E27FC236}">
                <a16:creationId xmlns:a16="http://schemas.microsoft.com/office/drawing/2014/main" id="{1C6CA6E6-D91F-4103-87C4-1119D8CA644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0787870">
            <a:off x="6448524" y="4817515"/>
            <a:ext cx="2159334" cy="1619501"/>
          </a:xfrm>
          <a:prstGeom prst="rect">
            <a:avLst/>
          </a:prstGeom>
        </p:spPr>
      </p:pic>
    </p:spTree>
    <p:extLst>
      <p:ext uri="{BB962C8B-B14F-4D97-AF65-F5344CB8AC3E}">
        <p14:creationId xmlns:p14="http://schemas.microsoft.com/office/powerpoint/2010/main" val="166380454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p:txBody>
          <a:bodyPr/>
          <a:lstStyle/>
          <a:p>
            <a:fld id="{9C15069A-605F-4582-A6FF-8E1182DC4F18}" type="slidenum">
              <a:rPr lang="de-DE" smtClean="0"/>
              <a:pPr/>
              <a:t>4</a:t>
            </a:fld>
            <a:endParaRPr lang="de-DE"/>
          </a:p>
        </p:txBody>
      </p:sp>
      <p:grpSp>
        <p:nvGrpSpPr>
          <p:cNvPr id="10" name="Gruppieren 9">
            <a:extLst>
              <a:ext uri="{FF2B5EF4-FFF2-40B4-BE49-F238E27FC236}">
                <a16:creationId xmlns:a16="http://schemas.microsoft.com/office/drawing/2014/main" id="{FEC6839F-1F7B-4AE5-AE00-3BE687C8D663}"/>
              </a:ext>
            </a:extLst>
          </p:cNvPr>
          <p:cNvGrpSpPr/>
          <p:nvPr/>
        </p:nvGrpSpPr>
        <p:grpSpPr>
          <a:xfrm>
            <a:off x="467544" y="1340768"/>
            <a:ext cx="8064896" cy="5282153"/>
            <a:chOff x="6499974" y="5229200"/>
            <a:chExt cx="1935778" cy="1589622"/>
          </a:xfrm>
        </p:grpSpPr>
        <p:sp>
          <p:nvSpPr>
            <p:cNvPr id="11" name="Rechteck: abgerundete Ecken 10">
              <a:extLst>
                <a:ext uri="{FF2B5EF4-FFF2-40B4-BE49-F238E27FC236}">
                  <a16:creationId xmlns:a16="http://schemas.microsoft.com/office/drawing/2014/main" id="{96880F29-DA0D-4016-B664-C876F1E316B7}"/>
                </a:ext>
              </a:extLst>
            </p:cNvPr>
            <p:cNvSpPr/>
            <p:nvPr/>
          </p:nvSpPr>
          <p:spPr>
            <a:xfrm>
              <a:off x="6499974" y="5229200"/>
              <a:ext cx="1935778" cy="1589622"/>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p>
          </p:txBody>
        </p:sp>
        <p:sp>
          <p:nvSpPr>
            <p:cNvPr id="12" name="Textfeld 11">
              <a:extLst>
                <a:ext uri="{FF2B5EF4-FFF2-40B4-BE49-F238E27FC236}">
                  <a16:creationId xmlns:a16="http://schemas.microsoft.com/office/drawing/2014/main" id="{0EB066B6-E1E8-41AD-A196-307FC55EBC8D}"/>
                </a:ext>
              </a:extLst>
            </p:cNvPr>
            <p:cNvSpPr txBox="1"/>
            <p:nvPr/>
          </p:nvSpPr>
          <p:spPr>
            <a:xfrm>
              <a:off x="6538406" y="5248397"/>
              <a:ext cx="1837829" cy="929232"/>
            </a:xfrm>
            <a:prstGeom prst="rect">
              <a:avLst/>
            </a:prstGeom>
            <a:noFill/>
          </p:spPr>
          <p:txBody>
            <a:bodyPr wrap="square" rtlCol="0">
              <a:spAutoFit/>
            </a:bodyPr>
            <a:lstStyle/>
            <a:p>
              <a:pPr algn="ctr"/>
              <a:r>
                <a:rPr lang="de-DE" sz="1600" b="1" dirty="0">
                  <a:solidFill>
                    <a:schemeClr val="bg1"/>
                  </a:solidFill>
                  <a:latin typeface="Arial" panose="020B0604020202020204" pitchFamily="34" charset="0"/>
                  <a:cs typeface="Arial" panose="020B0604020202020204" pitchFamily="34" charset="0"/>
                </a:rPr>
                <a:t>Definitionen</a:t>
              </a:r>
            </a:p>
            <a:p>
              <a:pPr algn="ctr"/>
              <a:endParaRPr lang="de-DE" sz="1600" dirty="0">
                <a:solidFill>
                  <a:schemeClr val="bg1"/>
                </a:solidFill>
                <a:latin typeface="Arial" panose="020B0604020202020204" pitchFamily="34" charset="0"/>
                <a:cs typeface="Arial" panose="020B0604020202020204" pitchFamily="34" charset="0"/>
              </a:endParaRPr>
            </a:p>
            <a:p>
              <a:r>
                <a:rPr lang="de-DE" sz="1600" dirty="0">
                  <a:solidFill>
                    <a:schemeClr val="bg1"/>
                  </a:solidFill>
                  <a:latin typeface="Arial" panose="020B0604020202020204" pitchFamily="34" charset="0"/>
                  <a:cs typeface="Arial" panose="020B0604020202020204" pitchFamily="34" charset="0"/>
                </a:rPr>
                <a:t>Die hier vorgestellte Stockwaage steht permanent unter einem Bienenvolk und misst das Gewicht des </a:t>
              </a:r>
              <a:r>
                <a:rPr lang="de-DE" sz="1600" dirty="0" err="1">
                  <a:solidFill>
                    <a:schemeClr val="bg1"/>
                  </a:solidFill>
                  <a:latin typeface="Arial" panose="020B0604020202020204" pitchFamily="34" charset="0"/>
                  <a:cs typeface="Arial" panose="020B0604020202020204" pitchFamily="34" charset="0"/>
                </a:rPr>
                <a:t>Bienstockes</a:t>
              </a:r>
              <a:r>
                <a:rPr lang="de-DE" sz="1600" dirty="0">
                  <a:solidFill>
                    <a:schemeClr val="bg1"/>
                  </a:solidFill>
                  <a:latin typeface="Arial" panose="020B0604020202020204" pitchFamily="34" charset="0"/>
                  <a:cs typeface="Arial" panose="020B0604020202020204" pitchFamily="34" charset="0"/>
                </a:rPr>
                <a:t> in frei definierbaren Abständen. Neben dem Gewicht gibt es auch die Möglichkeit mehrere Temperaturen und die Luftfeuchte etc. zu messen. Der an die Waage angeschlossene Minicomputer verarbeitet die Messsignale und schickt sie an eine Datenbank. Das auf dem Handy installierte Programm </a:t>
              </a:r>
              <a:r>
                <a:rPr lang="de-DE" sz="1600" dirty="0" err="1">
                  <a:solidFill>
                    <a:schemeClr val="bg1"/>
                  </a:solidFill>
                  <a:latin typeface="Arial" panose="020B0604020202020204" pitchFamily="34" charset="0"/>
                  <a:cs typeface="Arial" panose="020B0604020202020204" pitchFamily="34" charset="0"/>
                </a:rPr>
                <a:t>HoneyPi</a:t>
              </a:r>
              <a:r>
                <a:rPr lang="de-DE" sz="1600" dirty="0">
                  <a:solidFill>
                    <a:schemeClr val="bg1"/>
                  </a:solidFill>
                  <a:latin typeface="Arial" panose="020B0604020202020204" pitchFamily="34" charset="0"/>
                  <a:cs typeface="Arial" panose="020B0604020202020204" pitchFamily="34" charset="0"/>
                </a:rPr>
                <a:t> greift auf die Datenbank zu und bereitet die </a:t>
              </a:r>
              <a:r>
                <a:rPr lang="de-DE" sz="1600" dirty="0" err="1">
                  <a:solidFill>
                    <a:schemeClr val="bg1"/>
                  </a:solidFill>
                  <a:latin typeface="Arial" panose="020B0604020202020204" pitchFamily="34" charset="0"/>
                  <a:cs typeface="Arial" panose="020B0604020202020204" pitchFamily="34" charset="0"/>
                </a:rPr>
                <a:t>Meßdaten</a:t>
              </a:r>
              <a:r>
                <a:rPr lang="de-DE" sz="1600" dirty="0">
                  <a:solidFill>
                    <a:schemeClr val="bg1"/>
                  </a:solidFill>
                  <a:latin typeface="Arial" panose="020B0604020202020204" pitchFamily="34" charset="0"/>
                  <a:cs typeface="Arial" panose="020B0604020202020204" pitchFamily="34" charset="0"/>
                </a:rPr>
                <a:t> grafisch auf.</a:t>
              </a:r>
            </a:p>
            <a:p>
              <a:endParaRPr lang="de-DE" sz="1600" dirty="0">
                <a:solidFill>
                  <a:schemeClr val="bg1"/>
                </a:solidFill>
                <a:latin typeface="Arial" panose="020B0604020202020204" pitchFamily="34" charset="0"/>
                <a:cs typeface="Arial" panose="020B0604020202020204" pitchFamily="34" charset="0"/>
              </a:endParaRPr>
            </a:p>
            <a:p>
              <a:r>
                <a:rPr lang="de-DE" sz="1600" dirty="0">
                  <a:solidFill>
                    <a:schemeClr val="bg1"/>
                  </a:solidFill>
                  <a:latin typeface="Arial" panose="020B0604020202020204" pitchFamily="34" charset="0"/>
                  <a:cs typeface="Arial" panose="020B0604020202020204" pitchFamily="34" charset="0"/>
                </a:rPr>
                <a:t>An einen Minicomputer können mehrere Waagen angeschlossen werden, wenn die Bienenstöcke per Kabel verbunden werden können.  </a:t>
              </a:r>
            </a:p>
          </p:txBody>
        </p:sp>
      </p:grpSp>
      <p:sp>
        <p:nvSpPr>
          <p:cNvPr id="2" name="Textfeld 1">
            <a:extLst>
              <a:ext uri="{FF2B5EF4-FFF2-40B4-BE49-F238E27FC236}">
                <a16:creationId xmlns:a16="http://schemas.microsoft.com/office/drawing/2014/main" id="{1C890D83-AE2A-439F-A625-087DB9CD1A5D}"/>
              </a:ext>
            </a:extLst>
          </p:cNvPr>
          <p:cNvSpPr txBox="1"/>
          <p:nvPr/>
        </p:nvSpPr>
        <p:spPr>
          <a:xfrm rot="20721820">
            <a:off x="1258432" y="4760949"/>
            <a:ext cx="6627135" cy="1323439"/>
          </a:xfrm>
          <a:prstGeom prst="rect">
            <a:avLst/>
          </a:prstGeom>
          <a:noFill/>
        </p:spPr>
        <p:txBody>
          <a:bodyPr wrap="none" rtlCol="0">
            <a:spAutoFit/>
          </a:bodyPr>
          <a:lstStyle/>
          <a:p>
            <a:r>
              <a:rPr lang="de-DE" sz="1600" dirty="0">
                <a:solidFill>
                  <a:schemeClr val="bg1"/>
                </a:solidFill>
              </a:rPr>
              <a:t>Raspberry PI Zero W = Minicomputer (?? €)</a:t>
            </a:r>
          </a:p>
          <a:p>
            <a:r>
              <a:rPr lang="de-DE" sz="1600" dirty="0">
                <a:solidFill>
                  <a:schemeClr val="bg1"/>
                </a:solidFill>
              </a:rPr>
              <a:t>HX711 = Verstärker für das </a:t>
            </a:r>
            <a:r>
              <a:rPr lang="de-DE" sz="1600" dirty="0" err="1">
                <a:solidFill>
                  <a:schemeClr val="bg1"/>
                </a:solidFill>
              </a:rPr>
              <a:t>Meßsignal</a:t>
            </a:r>
            <a:r>
              <a:rPr lang="de-DE" sz="1600" dirty="0">
                <a:solidFill>
                  <a:schemeClr val="bg1"/>
                </a:solidFill>
              </a:rPr>
              <a:t> der Waage</a:t>
            </a:r>
          </a:p>
          <a:p>
            <a:r>
              <a:rPr lang="de-DE" sz="1600" dirty="0" err="1">
                <a:solidFill>
                  <a:schemeClr val="bg1"/>
                </a:solidFill>
              </a:rPr>
              <a:t>HoneyPI</a:t>
            </a:r>
            <a:r>
              <a:rPr lang="de-DE" sz="1600" dirty="0">
                <a:solidFill>
                  <a:schemeClr val="bg1"/>
                </a:solidFill>
              </a:rPr>
              <a:t> = Programm (App) auf dem Handy und auf dem Raspberry PI</a:t>
            </a:r>
          </a:p>
          <a:p>
            <a:r>
              <a:rPr lang="de-DE" sz="1600" dirty="0" err="1">
                <a:solidFill>
                  <a:schemeClr val="bg1"/>
                </a:solidFill>
              </a:rPr>
              <a:t>Thingspeak</a:t>
            </a:r>
            <a:r>
              <a:rPr lang="de-DE" sz="1600" dirty="0">
                <a:solidFill>
                  <a:schemeClr val="bg1"/>
                </a:solidFill>
              </a:rPr>
              <a:t> = Datenbank im Internet</a:t>
            </a:r>
          </a:p>
          <a:p>
            <a:endParaRPr lang="de-DE" sz="1600" dirty="0">
              <a:solidFill>
                <a:schemeClr val="bg1"/>
              </a:solidFill>
            </a:endParaRPr>
          </a:p>
        </p:txBody>
      </p:sp>
      <p:pic>
        <p:nvPicPr>
          <p:cNvPr id="6" name="Grafik 5">
            <a:extLst>
              <a:ext uri="{FF2B5EF4-FFF2-40B4-BE49-F238E27FC236}">
                <a16:creationId xmlns:a16="http://schemas.microsoft.com/office/drawing/2014/main" id="{70534D36-CA48-459E-8F50-80064F88236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rot="1526570">
            <a:off x="6897685" y="5087261"/>
            <a:ext cx="1278165" cy="1278165"/>
          </a:xfrm>
          <a:prstGeom prst="rect">
            <a:avLst/>
          </a:prstGeom>
        </p:spPr>
      </p:pic>
    </p:spTree>
    <p:extLst>
      <p:ext uri="{BB962C8B-B14F-4D97-AF65-F5344CB8AC3E}">
        <p14:creationId xmlns:p14="http://schemas.microsoft.com/office/powerpoint/2010/main" val="22488104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E1876220-2A77-4D00-BBEA-D2225F22F1A1}"/>
              </a:ext>
            </a:extLst>
          </p:cNvPr>
          <p:cNvGraphicFramePr>
            <a:graphicFrameLocks noChangeAspect="1"/>
          </p:cNvGraphicFramePr>
          <p:nvPr>
            <p:custDataLst>
              <p:tags r:id="rId1"/>
            </p:custDataLst>
            <p:extLst>
              <p:ext uri="{D42A27DB-BD31-4B8C-83A1-F6EECF244321}">
                <p14:modId xmlns:p14="http://schemas.microsoft.com/office/powerpoint/2010/main" val="27465931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360" imgH="360" progId="TCLayout.ActiveDocument.1">
                  <p:embed/>
                </p:oleObj>
              </mc:Choice>
              <mc:Fallback>
                <p:oleObj name="think-cell Folie" r:id="rId3" imgW="360" imgH="360"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a:xfrm>
            <a:off x="8388424" y="6453336"/>
            <a:ext cx="685800" cy="304800"/>
          </a:xfrm>
        </p:spPr>
        <p:txBody>
          <a:bodyPr/>
          <a:lstStyle/>
          <a:p>
            <a:fld id="{9C15069A-605F-4582-A6FF-8E1182DC4F18}" type="slidenum">
              <a:rPr lang="de-DE" sz="1400" smtClean="0"/>
              <a:pPr/>
              <a:t>5</a:t>
            </a:fld>
            <a:endParaRPr lang="de-DE" sz="1400" dirty="0"/>
          </a:p>
        </p:txBody>
      </p:sp>
      <p:grpSp>
        <p:nvGrpSpPr>
          <p:cNvPr id="10" name="Gruppieren 9">
            <a:extLst>
              <a:ext uri="{FF2B5EF4-FFF2-40B4-BE49-F238E27FC236}">
                <a16:creationId xmlns:a16="http://schemas.microsoft.com/office/drawing/2014/main" id="{FEC6839F-1F7B-4AE5-AE00-3BE687C8D663}"/>
              </a:ext>
            </a:extLst>
          </p:cNvPr>
          <p:cNvGrpSpPr/>
          <p:nvPr/>
        </p:nvGrpSpPr>
        <p:grpSpPr>
          <a:xfrm>
            <a:off x="179512" y="1473668"/>
            <a:ext cx="8856984" cy="5445654"/>
            <a:chOff x="6499974" y="5229200"/>
            <a:chExt cx="1935778" cy="1755104"/>
          </a:xfrm>
        </p:grpSpPr>
        <p:sp>
          <p:nvSpPr>
            <p:cNvPr id="11" name="Rechteck: abgerundete Ecken 10">
              <a:extLst>
                <a:ext uri="{FF2B5EF4-FFF2-40B4-BE49-F238E27FC236}">
                  <a16:creationId xmlns:a16="http://schemas.microsoft.com/office/drawing/2014/main" id="{96880F29-DA0D-4016-B664-C876F1E316B7}"/>
                </a:ext>
              </a:extLst>
            </p:cNvPr>
            <p:cNvSpPr/>
            <p:nvPr/>
          </p:nvSpPr>
          <p:spPr>
            <a:xfrm>
              <a:off x="6499974" y="5229200"/>
              <a:ext cx="1935778" cy="1589622"/>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0EB066B6-E1E8-41AD-A196-307FC55EBC8D}"/>
                </a:ext>
              </a:extLst>
            </p:cNvPr>
            <p:cNvSpPr txBox="1"/>
            <p:nvPr/>
          </p:nvSpPr>
          <p:spPr>
            <a:xfrm>
              <a:off x="6538406" y="5248397"/>
              <a:ext cx="1393729" cy="1735907"/>
            </a:xfrm>
            <a:prstGeom prst="rect">
              <a:avLst/>
            </a:prstGeom>
            <a:noFill/>
          </p:spPr>
          <p:txBody>
            <a:bodyPr wrap="square" rtlCol="0">
              <a:spAutoFit/>
            </a:bodyPr>
            <a:lstStyle/>
            <a:p>
              <a:endParaRPr lang="de-DE" sz="1600" dirty="0">
                <a:solidFill>
                  <a:schemeClr val="bg1"/>
                </a:solidFill>
                <a:latin typeface="Arial" panose="020B0604020202020204" pitchFamily="34" charset="0"/>
                <a:cs typeface="Arial" panose="020B0604020202020204" pitchFamily="34" charset="0"/>
              </a:endParaRPr>
            </a:p>
            <a:p>
              <a:r>
                <a:rPr lang="de-DE" sz="1600" b="1" dirty="0">
                  <a:solidFill>
                    <a:schemeClr val="bg1"/>
                  </a:solidFill>
                  <a:latin typeface="Arial" panose="020B0604020202020204" pitchFamily="34" charset="0"/>
                  <a:cs typeface="Arial" panose="020B0604020202020204" pitchFamily="34" charset="0"/>
                </a:rPr>
                <a:t>Was soll die Stockwaage leisten?</a:t>
              </a:r>
            </a:p>
            <a:p>
              <a:endParaRPr lang="de-DE" sz="1600" dirty="0">
                <a:solidFill>
                  <a:schemeClr val="bg1"/>
                </a:solidFill>
                <a:latin typeface="Arial" panose="020B0604020202020204" pitchFamily="34" charset="0"/>
                <a:cs typeface="Arial" panose="020B0604020202020204" pitchFamily="34" charset="0"/>
              </a:endParaRPr>
            </a:p>
            <a:p>
              <a:pPr marL="534988" indent="-534988">
                <a:lnSpc>
                  <a:spcPct val="150000"/>
                </a:lnSpc>
              </a:pPr>
              <a:r>
                <a:rPr lang="de-DE" sz="1600" dirty="0">
                  <a:solidFill>
                    <a:schemeClr val="bg1"/>
                  </a:solidFill>
                  <a:latin typeface="Arial" panose="020B0604020202020204" pitchFamily="34" charset="0"/>
                  <a:cs typeface="Arial" panose="020B0604020202020204" pitchFamily="34" charset="0"/>
                </a:rPr>
                <a:t>- 	</a:t>
              </a:r>
              <a:r>
                <a:rPr lang="de-DE" sz="1600" dirty="0" err="1">
                  <a:solidFill>
                    <a:schemeClr val="bg1"/>
                  </a:solidFill>
                  <a:latin typeface="Arial" panose="020B0604020202020204" pitchFamily="34" charset="0"/>
                  <a:cs typeface="Arial" panose="020B0604020202020204" pitchFamily="34" charset="0"/>
                </a:rPr>
                <a:t>Anschluß</a:t>
              </a:r>
              <a:r>
                <a:rPr lang="de-DE" sz="1600" dirty="0">
                  <a:solidFill>
                    <a:schemeClr val="bg1"/>
                  </a:solidFill>
                  <a:latin typeface="Arial" panose="020B0604020202020204" pitchFamily="34" charset="0"/>
                  <a:cs typeface="Arial" panose="020B0604020202020204" pitchFamily="34" charset="0"/>
                </a:rPr>
                <a:t> an WLAN möglich oder Surfstick / mobiler WLAN Router zur Datenübertragung erforderlich?</a:t>
              </a:r>
            </a:p>
            <a:p>
              <a:pPr marL="534988" indent="-534988">
                <a:lnSpc>
                  <a:spcPct val="150000"/>
                </a:lnSpc>
              </a:pPr>
              <a:r>
                <a:rPr lang="de-DE" sz="1600" dirty="0">
                  <a:solidFill>
                    <a:schemeClr val="bg1"/>
                  </a:solidFill>
                  <a:latin typeface="Arial" panose="020B0604020202020204" pitchFamily="34" charset="0"/>
                  <a:cs typeface="Arial" panose="020B0604020202020204" pitchFamily="34" charset="0"/>
                </a:rPr>
                <a:t>-	</a:t>
              </a:r>
              <a:r>
                <a:rPr lang="de-DE" sz="1600" dirty="0" err="1">
                  <a:solidFill>
                    <a:schemeClr val="bg1"/>
                  </a:solidFill>
                  <a:latin typeface="Arial" panose="020B0604020202020204" pitchFamily="34" charset="0"/>
                  <a:cs typeface="Arial" panose="020B0604020202020204" pitchFamily="34" charset="0"/>
                </a:rPr>
                <a:t>Anschluß</a:t>
              </a:r>
              <a:r>
                <a:rPr lang="de-DE" sz="1600" dirty="0">
                  <a:solidFill>
                    <a:schemeClr val="bg1"/>
                  </a:solidFill>
                  <a:latin typeface="Arial" panose="020B0604020202020204" pitchFamily="34" charset="0"/>
                  <a:cs typeface="Arial" panose="020B0604020202020204" pitchFamily="34" charset="0"/>
                </a:rPr>
                <a:t> an Netzstrom möglich oder Akkubetrieb notwendig?</a:t>
              </a:r>
            </a:p>
            <a:p>
              <a:pPr marL="534988" indent="-534988">
                <a:lnSpc>
                  <a:spcPct val="150000"/>
                </a:lnSpc>
                <a:buFontTx/>
                <a:buChar char="-"/>
              </a:pPr>
              <a:r>
                <a:rPr lang="de-DE" sz="1600" dirty="0">
                  <a:solidFill>
                    <a:schemeClr val="bg1"/>
                  </a:solidFill>
                  <a:latin typeface="Arial" panose="020B0604020202020204" pitchFamily="34" charset="0"/>
                  <a:cs typeface="Arial" panose="020B0604020202020204" pitchFamily="34" charset="0"/>
                </a:rPr>
                <a:t>Welche Temperaturdrift darf die Waage haben? 20g/°C oder 4g°C? </a:t>
              </a:r>
            </a:p>
            <a:p>
              <a:pPr marL="534988" indent="-534988">
                <a:lnSpc>
                  <a:spcPct val="150000"/>
                </a:lnSpc>
                <a:buFontTx/>
                <a:buChar char="-"/>
              </a:pPr>
              <a:r>
                <a:rPr lang="de-DE" sz="1600" dirty="0">
                  <a:solidFill>
                    <a:schemeClr val="bg1"/>
                  </a:solidFill>
                  <a:latin typeface="Arial" panose="020B0604020202020204" pitchFamily="34" charset="0"/>
                  <a:cs typeface="Arial" panose="020B0604020202020204" pitchFamily="34" charset="0"/>
                </a:rPr>
                <a:t>Wäre ggf. ein Solarpanel für die Stromversorgung akzeptabel?</a:t>
              </a:r>
            </a:p>
            <a:p>
              <a:pPr marL="534988" indent="-534988">
                <a:lnSpc>
                  <a:spcPct val="150000"/>
                </a:lnSpc>
                <a:buFontTx/>
                <a:buChar char="-"/>
              </a:pPr>
              <a:r>
                <a:rPr lang="de-DE" sz="1600" dirty="0">
                  <a:solidFill>
                    <a:schemeClr val="bg1"/>
                  </a:solidFill>
                  <a:latin typeface="Arial" panose="020B0604020202020204" pitchFamily="34" charset="0"/>
                  <a:cs typeface="Arial" panose="020B0604020202020204" pitchFamily="34" charset="0"/>
                </a:rPr>
                <a:t>Soll die Stockwaage einen offenen Boden haben?</a:t>
              </a:r>
            </a:p>
            <a:p>
              <a:pPr marL="534988" indent="-534988">
                <a:lnSpc>
                  <a:spcPct val="150000"/>
                </a:lnSpc>
                <a:buFontTx/>
                <a:buChar char="-"/>
              </a:pPr>
              <a:r>
                <a:rPr lang="de-DE" sz="1600" dirty="0">
                  <a:solidFill>
                    <a:schemeClr val="bg1"/>
                  </a:solidFill>
                  <a:latin typeface="Arial" panose="020B0604020202020204" pitchFamily="34" charset="0"/>
                  <a:cs typeface="Arial" panose="020B0604020202020204" pitchFamily="34" charset="0"/>
                </a:rPr>
                <a:t>Sollen mehrere Waagen mit einer Steuerung betrieben werden?</a:t>
              </a:r>
            </a:p>
            <a:p>
              <a:pPr marL="534988" indent="-534988">
                <a:lnSpc>
                  <a:spcPct val="150000"/>
                </a:lnSpc>
                <a:buFontTx/>
                <a:buChar char="-"/>
              </a:pPr>
              <a:r>
                <a:rPr lang="de-DE" sz="1600" dirty="0">
                  <a:solidFill>
                    <a:schemeClr val="bg1"/>
                  </a:solidFill>
                  <a:latin typeface="Arial" panose="020B0604020202020204" pitchFamily="34" charset="0"/>
                  <a:cs typeface="Arial" panose="020B0604020202020204" pitchFamily="34" charset="0"/>
                </a:rPr>
                <a:t>Sollen weitere Sensoren (Temperatur, Luftfeuchtigkeit, Lichtstärke etc. zum Einsatz kommen?</a:t>
              </a:r>
            </a:p>
            <a:p>
              <a:endParaRPr lang="de-DE" sz="1600" dirty="0">
                <a:solidFill>
                  <a:schemeClr val="bg1"/>
                </a:solidFill>
                <a:latin typeface="Arial" panose="020B0604020202020204" pitchFamily="34" charset="0"/>
                <a:cs typeface="Arial" panose="020B0604020202020204" pitchFamily="34" charset="0"/>
              </a:endParaRPr>
            </a:p>
            <a:p>
              <a:endParaRPr lang="de-DE" sz="1600" dirty="0">
                <a:solidFill>
                  <a:schemeClr val="bg1"/>
                </a:solidFill>
                <a:latin typeface="Arial" panose="020B0604020202020204" pitchFamily="34" charset="0"/>
                <a:cs typeface="Arial" panose="020B0604020202020204" pitchFamily="34" charset="0"/>
              </a:endParaRPr>
            </a:p>
          </p:txBody>
        </p:sp>
      </p:grpSp>
      <p:sp>
        <p:nvSpPr>
          <p:cNvPr id="2" name="Textfeld 1">
            <a:extLst>
              <a:ext uri="{FF2B5EF4-FFF2-40B4-BE49-F238E27FC236}">
                <a16:creationId xmlns:a16="http://schemas.microsoft.com/office/drawing/2014/main" id="{555E84C8-C35D-4BD2-97CE-F7A2E5DE3909}"/>
              </a:ext>
            </a:extLst>
          </p:cNvPr>
          <p:cNvSpPr txBox="1"/>
          <p:nvPr/>
        </p:nvSpPr>
        <p:spPr>
          <a:xfrm>
            <a:off x="3508443" y="940712"/>
            <a:ext cx="5975722" cy="461665"/>
          </a:xfrm>
          <a:prstGeom prst="rect">
            <a:avLst/>
          </a:prstGeom>
          <a:noFill/>
        </p:spPr>
        <p:txBody>
          <a:bodyPr wrap="square" rtlCol="0">
            <a:spAutoFit/>
          </a:bodyPr>
          <a:lstStyle/>
          <a:p>
            <a:r>
              <a:rPr lang="de-DE" dirty="0">
                <a:solidFill>
                  <a:schemeClr val="bg1"/>
                </a:solidFill>
              </a:rPr>
              <a:t>Spezifikation</a:t>
            </a:r>
          </a:p>
        </p:txBody>
      </p:sp>
      <p:pic>
        <p:nvPicPr>
          <p:cNvPr id="7" name="Grafik 6">
            <a:extLst>
              <a:ext uri="{FF2B5EF4-FFF2-40B4-BE49-F238E27FC236}">
                <a16:creationId xmlns:a16="http://schemas.microsoft.com/office/drawing/2014/main" id="{4BB44071-CADF-4923-8050-1AC4525E019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5400000">
            <a:off x="6526933" y="1984974"/>
            <a:ext cx="2467911" cy="1872208"/>
          </a:xfrm>
          <a:prstGeom prst="rect">
            <a:avLst/>
          </a:prstGeom>
        </p:spPr>
      </p:pic>
      <p:pic>
        <p:nvPicPr>
          <p:cNvPr id="9" name="Grafik 8">
            <a:extLst>
              <a:ext uri="{FF2B5EF4-FFF2-40B4-BE49-F238E27FC236}">
                <a16:creationId xmlns:a16="http://schemas.microsoft.com/office/drawing/2014/main" id="{F953650A-6063-441B-9F34-5610315A105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rot="5400000">
            <a:off x="6764821" y="4504149"/>
            <a:ext cx="2043607" cy="1532705"/>
          </a:xfrm>
          <a:prstGeom prst="rect">
            <a:avLst/>
          </a:prstGeom>
        </p:spPr>
      </p:pic>
    </p:spTree>
    <p:extLst>
      <p:ext uri="{BB962C8B-B14F-4D97-AF65-F5344CB8AC3E}">
        <p14:creationId xmlns:p14="http://schemas.microsoft.com/office/powerpoint/2010/main" val="40776095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a:xfrm>
            <a:off x="8350696" y="6447236"/>
            <a:ext cx="685800" cy="304800"/>
          </a:xfrm>
        </p:spPr>
        <p:txBody>
          <a:bodyPr/>
          <a:lstStyle/>
          <a:p>
            <a:fld id="{9C15069A-605F-4582-A6FF-8E1182DC4F18}" type="slidenum">
              <a:rPr lang="de-DE" sz="1400" smtClean="0"/>
              <a:pPr/>
              <a:t>6</a:t>
            </a:fld>
            <a:endParaRPr lang="de-DE" sz="1400"/>
          </a:p>
        </p:txBody>
      </p:sp>
      <p:graphicFrame>
        <p:nvGraphicFramePr>
          <p:cNvPr id="2" name="Tabelle 1">
            <a:extLst>
              <a:ext uri="{FF2B5EF4-FFF2-40B4-BE49-F238E27FC236}">
                <a16:creationId xmlns:a16="http://schemas.microsoft.com/office/drawing/2014/main" id="{08F950CE-56EF-417F-8F88-A255CB61BF81}"/>
              </a:ext>
            </a:extLst>
          </p:cNvPr>
          <p:cNvGraphicFramePr>
            <a:graphicFrameLocks noGrp="1"/>
          </p:cNvGraphicFramePr>
          <p:nvPr>
            <p:extLst>
              <p:ext uri="{D42A27DB-BD31-4B8C-83A1-F6EECF244321}">
                <p14:modId xmlns:p14="http://schemas.microsoft.com/office/powerpoint/2010/main" val="680065622"/>
              </p:ext>
            </p:extLst>
          </p:nvPr>
        </p:nvGraphicFramePr>
        <p:xfrm>
          <a:off x="71500" y="1273758"/>
          <a:ext cx="9001000" cy="4301073"/>
        </p:xfrm>
        <a:graphic>
          <a:graphicData uri="http://schemas.openxmlformats.org/drawingml/2006/table">
            <a:tbl>
              <a:tblPr firstRow="1" bandRow="1">
                <a:tableStyleId>{5C22544A-7EE6-4342-B048-85BDC9FD1C3A}</a:tableStyleId>
              </a:tblPr>
              <a:tblGrid>
                <a:gridCol w="514121">
                  <a:extLst>
                    <a:ext uri="{9D8B030D-6E8A-4147-A177-3AD203B41FA5}">
                      <a16:colId xmlns:a16="http://schemas.microsoft.com/office/drawing/2014/main" val="119691717"/>
                    </a:ext>
                  </a:extLst>
                </a:gridCol>
                <a:gridCol w="3451962">
                  <a:extLst>
                    <a:ext uri="{9D8B030D-6E8A-4147-A177-3AD203B41FA5}">
                      <a16:colId xmlns:a16="http://schemas.microsoft.com/office/drawing/2014/main" val="3440023318"/>
                    </a:ext>
                  </a:extLst>
                </a:gridCol>
                <a:gridCol w="2212799">
                  <a:extLst>
                    <a:ext uri="{9D8B030D-6E8A-4147-A177-3AD203B41FA5}">
                      <a16:colId xmlns:a16="http://schemas.microsoft.com/office/drawing/2014/main" val="3247959639"/>
                    </a:ext>
                  </a:extLst>
                </a:gridCol>
                <a:gridCol w="864096">
                  <a:extLst>
                    <a:ext uri="{9D8B030D-6E8A-4147-A177-3AD203B41FA5}">
                      <a16:colId xmlns:a16="http://schemas.microsoft.com/office/drawing/2014/main" val="2151136204"/>
                    </a:ext>
                  </a:extLst>
                </a:gridCol>
                <a:gridCol w="1224136">
                  <a:extLst>
                    <a:ext uri="{9D8B030D-6E8A-4147-A177-3AD203B41FA5}">
                      <a16:colId xmlns:a16="http://schemas.microsoft.com/office/drawing/2014/main" val="2301934528"/>
                    </a:ext>
                  </a:extLst>
                </a:gridCol>
                <a:gridCol w="733886">
                  <a:extLst>
                    <a:ext uri="{9D8B030D-6E8A-4147-A177-3AD203B41FA5}">
                      <a16:colId xmlns:a16="http://schemas.microsoft.com/office/drawing/2014/main" val="783698588"/>
                    </a:ext>
                  </a:extLst>
                </a:gridCol>
              </a:tblGrid>
              <a:tr h="444589">
                <a:tc>
                  <a:txBody>
                    <a:bodyPr/>
                    <a:lstStyle/>
                    <a:p>
                      <a:r>
                        <a:rPr lang="de-DE" sz="1200" dirty="0">
                          <a:latin typeface="Arial" panose="020B0604020202020204" pitchFamily="34" charset="0"/>
                          <a:cs typeface="Arial" panose="020B0604020202020204" pitchFamily="34" charset="0"/>
                        </a:rPr>
                        <a:t>Aus-bau-stufe</a:t>
                      </a:r>
                    </a:p>
                  </a:txBody>
                  <a:tcPr marL="36000" marR="36000" marT="36000" marB="36000"/>
                </a:tc>
                <a:tc>
                  <a:txBody>
                    <a:bodyPr/>
                    <a:lstStyle/>
                    <a:p>
                      <a:r>
                        <a:rPr lang="de-DE" sz="1200" dirty="0">
                          <a:latin typeface="Arial" panose="020B0604020202020204" pitchFamily="34" charset="0"/>
                          <a:cs typeface="Arial" panose="020B0604020202020204" pitchFamily="34" charset="0"/>
                        </a:rPr>
                        <a:t>Beschreibung</a:t>
                      </a:r>
                    </a:p>
                  </a:txBody>
                  <a:tcPr marL="36000" marR="36000" marT="36000" marB="36000"/>
                </a:tc>
                <a:tc>
                  <a:txBody>
                    <a:bodyPr/>
                    <a:lstStyle/>
                    <a:p>
                      <a:r>
                        <a:rPr lang="de-DE" sz="1200" dirty="0">
                          <a:latin typeface="Arial" panose="020B0604020202020204" pitchFamily="34" charset="0"/>
                          <a:cs typeface="Arial" panose="020B0604020202020204" pitchFamily="34" charset="0"/>
                        </a:rPr>
                        <a:t>Hardware (nur Hauptkomponenten)</a:t>
                      </a:r>
                    </a:p>
                  </a:txBody>
                  <a:tcPr marL="36000" marR="36000" marT="36000" marB="36000"/>
                </a:tc>
                <a:tc>
                  <a:txBody>
                    <a:bodyPr/>
                    <a:lstStyle/>
                    <a:p>
                      <a:r>
                        <a:rPr lang="de-DE" sz="1200" dirty="0">
                          <a:latin typeface="Arial" panose="020B0604020202020204" pitchFamily="34" charset="0"/>
                          <a:cs typeface="Arial" panose="020B0604020202020204" pitchFamily="34" charset="0"/>
                        </a:rPr>
                        <a:t>Software</a:t>
                      </a:r>
                    </a:p>
                  </a:txBody>
                  <a:tcPr marL="36000" marR="36000" marT="36000" marB="36000"/>
                </a:tc>
                <a:tc>
                  <a:txBody>
                    <a:bodyPr/>
                    <a:lstStyle/>
                    <a:p>
                      <a:r>
                        <a:rPr lang="de-DE" sz="1200" dirty="0">
                          <a:latin typeface="Arial" panose="020B0604020202020204" pitchFamily="34" charset="0"/>
                          <a:cs typeface="Arial" panose="020B0604020202020204" pitchFamily="34" charset="0"/>
                        </a:rPr>
                        <a:t>Kompetenz</a:t>
                      </a:r>
                    </a:p>
                  </a:txBody>
                  <a:tcPr marL="36000" marR="36000" marT="36000" marB="36000"/>
                </a:tc>
                <a:tc>
                  <a:txBody>
                    <a:bodyPr/>
                    <a:lstStyle/>
                    <a:p>
                      <a:r>
                        <a:rPr lang="de-DE" sz="1200" dirty="0">
                          <a:latin typeface="Arial" panose="020B0604020202020204" pitchFamily="34" charset="0"/>
                          <a:cs typeface="Arial" panose="020B0604020202020204" pitchFamily="34" charset="0"/>
                        </a:rPr>
                        <a:t>~ Preis</a:t>
                      </a:r>
                    </a:p>
                  </a:txBody>
                  <a:tcPr marL="36000" marR="36000" marT="36000" marB="36000"/>
                </a:tc>
                <a:extLst>
                  <a:ext uri="{0D108BD9-81ED-4DB2-BD59-A6C34878D82A}">
                    <a16:rowId xmlns:a16="http://schemas.microsoft.com/office/drawing/2014/main" val="767358796"/>
                  </a:ext>
                </a:extLst>
              </a:tr>
              <a:tr h="444589">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1</a:t>
                      </a:r>
                    </a:p>
                  </a:txBody>
                  <a:tcPr marL="36000" marR="36000" marT="36000" marB="36000"/>
                </a:tc>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Waage mit automatischem Wiegen in frei definierbar Zeitabständen. Datenübertragung per WLAN an das Handy. Stromversorgung durch Netz</a:t>
                      </a:r>
                    </a:p>
                  </a:txBody>
                  <a:tcPr marL="36000" marR="36000" marT="36000" marB="36000"/>
                </a:tc>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Bosch Profil, Personenwaage,</a:t>
                      </a:r>
                    </a:p>
                    <a:p>
                      <a:pPr>
                        <a:lnSpc>
                          <a:spcPct val="150000"/>
                        </a:lnSpc>
                      </a:pPr>
                      <a:r>
                        <a:rPr lang="de-DE" sz="1200" baseline="0" dirty="0" err="1">
                          <a:solidFill>
                            <a:schemeClr val="bg1"/>
                          </a:solidFill>
                          <a:latin typeface="Arial" panose="020B0604020202020204" pitchFamily="34" charset="0"/>
                          <a:cs typeface="Arial" panose="020B0604020202020204" pitchFamily="34" charset="0"/>
                        </a:rPr>
                        <a:t>RaspberryPi</a:t>
                      </a:r>
                      <a:r>
                        <a:rPr lang="de-DE" sz="1200" baseline="0" dirty="0">
                          <a:solidFill>
                            <a:schemeClr val="bg1"/>
                          </a:solidFill>
                          <a:latin typeface="Arial" panose="020B0604020202020204" pitchFamily="34" charset="0"/>
                          <a:cs typeface="Arial" panose="020B0604020202020204" pitchFamily="34" charset="0"/>
                        </a:rPr>
                        <a:t> </a:t>
                      </a:r>
                    </a:p>
                  </a:txBody>
                  <a:tcPr marL="36000" marR="36000" marT="36000" marB="36000"/>
                </a:tc>
                <a:tc>
                  <a:txBody>
                    <a:bodyPr/>
                    <a:lstStyle/>
                    <a:p>
                      <a:pPr>
                        <a:lnSpc>
                          <a:spcPct val="150000"/>
                        </a:lnSpc>
                      </a:pPr>
                      <a:r>
                        <a:rPr lang="de-DE" sz="1200" baseline="0" dirty="0" err="1">
                          <a:solidFill>
                            <a:schemeClr val="bg1"/>
                          </a:solidFill>
                          <a:latin typeface="Arial" panose="020B0604020202020204" pitchFamily="34" charset="0"/>
                          <a:cs typeface="Arial" panose="020B0604020202020204" pitchFamily="34" charset="0"/>
                        </a:rPr>
                        <a:t>HoneyPI</a:t>
                      </a:r>
                      <a:endParaRPr lang="de-DE" sz="1200" baseline="0" dirty="0">
                        <a:solidFill>
                          <a:schemeClr val="bg1"/>
                        </a:solidFill>
                        <a:latin typeface="Arial" panose="020B0604020202020204" pitchFamily="34" charset="0"/>
                        <a:cs typeface="Arial" panose="020B0604020202020204" pitchFamily="34" charset="0"/>
                      </a:endParaRP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Anfänger</a:t>
                      </a: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100</a:t>
                      </a:r>
                    </a:p>
                  </a:txBody>
                  <a:tcPr marL="36000" marR="36000" marT="36000" marB="36000"/>
                </a:tc>
                <a:extLst>
                  <a:ext uri="{0D108BD9-81ED-4DB2-BD59-A6C34878D82A}">
                    <a16:rowId xmlns:a16="http://schemas.microsoft.com/office/drawing/2014/main" val="4148667154"/>
                  </a:ext>
                </a:extLst>
              </a:tr>
              <a:tr h="444589">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2</a:t>
                      </a:r>
                    </a:p>
                  </a:txBody>
                  <a:tcPr marL="36000" marR="36000" marT="36000" marB="36000"/>
                </a:tc>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Waage mit automatischem Wiegen in frei definierbaren Zeitabständen. Datenübertragung per LTE an das Handy. Stromversorgung per Akku und Solarzelle.</a:t>
                      </a:r>
                    </a:p>
                  </a:txBody>
                  <a:tcPr marL="36000" marR="36000" marT="36000" marB="36000"/>
                </a:tc>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Bosch Profil, Personenwaage,</a:t>
                      </a:r>
                    </a:p>
                    <a:p>
                      <a:pPr>
                        <a:lnSpc>
                          <a:spcPct val="150000"/>
                        </a:lnSpc>
                      </a:pPr>
                      <a:r>
                        <a:rPr lang="de-DE" sz="1200" baseline="0" dirty="0" err="1">
                          <a:solidFill>
                            <a:schemeClr val="bg1"/>
                          </a:solidFill>
                          <a:latin typeface="Arial" panose="020B0604020202020204" pitchFamily="34" charset="0"/>
                          <a:cs typeface="Arial" panose="020B0604020202020204" pitchFamily="34" charset="0"/>
                        </a:rPr>
                        <a:t>RaspberryPi</a:t>
                      </a:r>
                      <a:r>
                        <a:rPr lang="de-DE" sz="1200" baseline="0" dirty="0">
                          <a:solidFill>
                            <a:schemeClr val="bg1"/>
                          </a:solidFill>
                          <a:latin typeface="Arial" panose="020B0604020202020204" pitchFamily="34" charset="0"/>
                          <a:cs typeface="Arial" panose="020B0604020202020204" pitchFamily="34" charset="0"/>
                        </a:rPr>
                        <a:t> mit </a:t>
                      </a:r>
                      <a:r>
                        <a:rPr lang="de-DE" sz="1200" baseline="0" dirty="0" err="1">
                          <a:solidFill>
                            <a:schemeClr val="bg1"/>
                          </a:solidFill>
                          <a:latin typeface="Arial" panose="020B0604020202020204" pitchFamily="34" charset="0"/>
                          <a:cs typeface="Arial" panose="020B0604020202020204" pitchFamily="34" charset="0"/>
                        </a:rPr>
                        <a:t>WittyPI</a:t>
                      </a:r>
                      <a:r>
                        <a:rPr lang="de-DE" sz="1200" baseline="0" dirty="0">
                          <a:solidFill>
                            <a:schemeClr val="bg1"/>
                          </a:solidFill>
                          <a:latin typeface="Arial" panose="020B0604020202020204" pitchFamily="34" charset="0"/>
                          <a:cs typeface="Arial" panose="020B0604020202020204" pitchFamily="34" charset="0"/>
                        </a:rPr>
                        <a:t> RTC,</a:t>
                      </a:r>
                    </a:p>
                    <a:p>
                      <a:pPr>
                        <a:lnSpc>
                          <a:spcPct val="150000"/>
                        </a:lnSpc>
                      </a:pPr>
                      <a:r>
                        <a:rPr lang="de-DE" sz="1200" baseline="0" dirty="0">
                          <a:solidFill>
                            <a:schemeClr val="bg1"/>
                          </a:solidFill>
                          <a:latin typeface="Arial" panose="020B0604020202020204" pitchFamily="34" charset="0"/>
                          <a:cs typeface="Arial" panose="020B0604020202020204" pitchFamily="34" charset="0"/>
                        </a:rPr>
                        <a:t>Surfstick oder WLAN-Router mit SIM, Solarpanel, Akku</a:t>
                      </a:r>
                    </a:p>
                  </a:txBody>
                  <a:tcPr marL="36000" marR="36000" marT="36000" marB="36000"/>
                </a:tc>
                <a:tc>
                  <a:txBody>
                    <a:bodyPr/>
                    <a:lstStyle/>
                    <a:p>
                      <a:pPr>
                        <a:lnSpc>
                          <a:spcPct val="150000"/>
                        </a:lnSpc>
                      </a:pPr>
                      <a:r>
                        <a:rPr lang="de-DE" sz="1200" baseline="0" dirty="0" err="1">
                          <a:solidFill>
                            <a:schemeClr val="bg1"/>
                          </a:solidFill>
                          <a:latin typeface="Arial" panose="020B0604020202020204" pitchFamily="34" charset="0"/>
                          <a:cs typeface="Arial" panose="020B0604020202020204" pitchFamily="34" charset="0"/>
                        </a:rPr>
                        <a:t>HoneyPI</a:t>
                      </a:r>
                      <a:endParaRPr lang="de-DE" sz="1200" baseline="0" dirty="0">
                        <a:solidFill>
                          <a:schemeClr val="bg1"/>
                        </a:solidFill>
                        <a:latin typeface="Arial" panose="020B0604020202020204" pitchFamily="34" charset="0"/>
                        <a:cs typeface="Arial" panose="020B0604020202020204" pitchFamily="34" charset="0"/>
                      </a:endParaRP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Fortgeschritten</a:t>
                      </a: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220</a:t>
                      </a:r>
                    </a:p>
                  </a:txBody>
                  <a:tcPr marL="36000" marR="36000" marT="36000" marB="36000"/>
                </a:tc>
                <a:extLst>
                  <a:ext uri="{0D108BD9-81ED-4DB2-BD59-A6C34878D82A}">
                    <a16:rowId xmlns:a16="http://schemas.microsoft.com/office/drawing/2014/main" val="1099997862"/>
                  </a:ext>
                </a:extLst>
              </a:tr>
              <a:tr h="444589">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3</a:t>
                      </a:r>
                    </a:p>
                  </a:txBody>
                  <a:tcPr marL="36000" marR="36000" marT="36000" marB="36000"/>
                </a:tc>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de-DE" sz="1200" baseline="0" dirty="0">
                          <a:solidFill>
                            <a:schemeClr val="bg1"/>
                          </a:solidFill>
                          <a:latin typeface="Arial" panose="020B0604020202020204" pitchFamily="34" charset="0"/>
                          <a:cs typeface="Arial" panose="020B0604020202020204" pitchFamily="34" charset="0"/>
                        </a:rPr>
                        <a:t>Waage mit automatischem Wiegen in frei definierbaren Zeitabständen. Datenübertragung per LTE an das Handy. Stromversorgung per Akku.</a:t>
                      </a:r>
                    </a:p>
                    <a:p>
                      <a:pPr>
                        <a:lnSpc>
                          <a:spcPct val="150000"/>
                        </a:lnSpc>
                      </a:pPr>
                      <a:endParaRPr lang="de-DE" sz="1200" baseline="0" dirty="0">
                        <a:solidFill>
                          <a:schemeClr val="bg1"/>
                        </a:solidFill>
                        <a:latin typeface="Arial" panose="020B0604020202020204" pitchFamily="34" charset="0"/>
                        <a:cs typeface="Arial" panose="020B0604020202020204" pitchFamily="34" charset="0"/>
                      </a:endParaRPr>
                    </a:p>
                  </a:txBody>
                  <a:tcPr marL="36000" marR="36000" marT="36000" marB="36000"/>
                </a:tc>
                <a:tc>
                  <a:txBody>
                    <a:bodyPr/>
                    <a:lstStyle/>
                    <a:p>
                      <a:pPr>
                        <a:lnSpc>
                          <a:spcPct val="150000"/>
                        </a:lnSpc>
                      </a:pPr>
                      <a:r>
                        <a:rPr lang="de-DE" sz="1200" baseline="0" dirty="0">
                          <a:solidFill>
                            <a:schemeClr val="bg1"/>
                          </a:solidFill>
                          <a:latin typeface="Arial" panose="020B0604020202020204" pitchFamily="34" charset="0"/>
                          <a:cs typeface="Arial" panose="020B0604020202020204" pitchFamily="34" charset="0"/>
                        </a:rPr>
                        <a:t>Bosch Profil, Personenwaage,</a:t>
                      </a:r>
                    </a:p>
                    <a:p>
                      <a:pPr>
                        <a:lnSpc>
                          <a:spcPct val="150000"/>
                        </a:lnSpc>
                      </a:pPr>
                      <a:r>
                        <a:rPr lang="de-DE" sz="1200" baseline="0" dirty="0">
                          <a:solidFill>
                            <a:schemeClr val="bg1"/>
                          </a:solidFill>
                          <a:latin typeface="Arial" panose="020B0604020202020204" pitchFamily="34" charset="0"/>
                          <a:cs typeface="Arial" panose="020B0604020202020204" pitchFamily="34" charset="0"/>
                        </a:rPr>
                        <a:t>Arduino mit RTC-</a:t>
                      </a:r>
                      <a:r>
                        <a:rPr lang="de-DE" sz="1200" baseline="0" dirty="0" err="1">
                          <a:solidFill>
                            <a:schemeClr val="bg1"/>
                          </a:solidFill>
                          <a:latin typeface="Arial" panose="020B0604020202020204" pitchFamily="34" charset="0"/>
                          <a:cs typeface="Arial" panose="020B0604020202020204" pitchFamily="34" charset="0"/>
                        </a:rPr>
                        <a:t>shield</a:t>
                      </a:r>
                      <a:r>
                        <a:rPr lang="de-DE" sz="1200" baseline="0" dirty="0">
                          <a:solidFill>
                            <a:schemeClr val="bg1"/>
                          </a:solidFill>
                          <a:latin typeface="Arial" panose="020B0604020202020204" pitchFamily="34" charset="0"/>
                          <a:cs typeface="Arial" panose="020B0604020202020204" pitchFamily="34" charset="0"/>
                        </a:rPr>
                        <a:t> und</a:t>
                      </a:r>
                    </a:p>
                    <a:p>
                      <a:pPr>
                        <a:lnSpc>
                          <a:spcPct val="150000"/>
                        </a:lnSpc>
                      </a:pPr>
                      <a:r>
                        <a:rPr lang="de-DE" sz="1200" baseline="0" dirty="0">
                          <a:solidFill>
                            <a:schemeClr val="bg1"/>
                          </a:solidFill>
                          <a:latin typeface="Arial" panose="020B0604020202020204" pitchFamily="34" charset="0"/>
                          <a:cs typeface="Arial" panose="020B0604020202020204" pitchFamily="34" charset="0"/>
                        </a:rPr>
                        <a:t>GSM-</a:t>
                      </a:r>
                      <a:r>
                        <a:rPr lang="de-DE" sz="1200" baseline="0" dirty="0" err="1">
                          <a:solidFill>
                            <a:schemeClr val="bg1"/>
                          </a:solidFill>
                          <a:latin typeface="Arial" panose="020B0604020202020204" pitchFamily="34" charset="0"/>
                          <a:cs typeface="Arial" panose="020B0604020202020204" pitchFamily="34" charset="0"/>
                        </a:rPr>
                        <a:t>shield</a:t>
                      </a:r>
                      <a:r>
                        <a:rPr lang="de-DE" sz="1200" baseline="0" dirty="0">
                          <a:solidFill>
                            <a:schemeClr val="bg1"/>
                          </a:solidFill>
                          <a:latin typeface="Arial" panose="020B0604020202020204" pitchFamily="34" charset="0"/>
                          <a:cs typeface="Arial" panose="020B0604020202020204" pitchFamily="34" charset="0"/>
                        </a:rPr>
                        <a:t>, Akku</a:t>
                      </a:r>
                    </a:p>
                  </a:txBody>
                  <a:tcPr marL="36000" marR="36000" marT="36000" marB="36000"/>
                </a:tc>
                <a:tc>
                  <a:txBody>
                    <a:bodyPr/>
                    <a:lstStyle/>
                    <a:p>
                      <a:pPr>
                        <a:lnSpc>
                          <a:spcPct val="150000"/>
                        </a:lnSpc>
                      </a:pPr>
                      <a:r>
                        <a:rPr lang="de-DE" sz="1200" baseline="0" dirty="0" err="1">
                          <a:solidFill>
                            <a:schemeClr val="bg1"/>
                          </a:solidFill>
                          <a:latin typeface="Arial" panose="020B0604020202020204" pitchFamily="34" charset="0"/>
                          <a:cs typeface="Arial" panose="020B0604020202020204" pitchFamily="34" charset="0"/>
                        </a:rPr>
                        <a:t>Beelogger</a:t>
                      </a:r>
                      <a:endParaRPr lang="de-DE" sz="1200" baseline="0" dirty="0">
                        <a:solidFill>
                          <a:schemeClr val="bg1"/>
                        </a:solidFill>
                        <a:latin typeface="Arial" panose="020B0604020202020204" pitchFamily="34" charset="0"/>
                        <a:cs typeface="Arial" panose="020B0604020202020204" pitchFamily="34" charset="0"/>
                      </a:endParaRP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Erfahren</a:t>
                      </a:r>
                    </a:p>
                  </a:txBody>
                  <a:tcPr marL="36000" marR="36000" marT="36000" marB="36000"/>
                </a:tc>
                <a:tc>
                  <a:txBody>
                    <a:bodyPr/>
                    <a:lstStyle/>
                    <a:p>
                      <a:pPr>
                        <a:lnSpc>
                          <a:spcPct val="150000"/>
                        </a:lnSpc>
                      </a:pPr>
                      <a:r>
                        <a:rPr lang="de-DE" sz="1200" dirty="0">
                          <a:solidFill>
                            <a:schemeClr val="bg1"/>
                          </a:solidFill>
                          <a:latin typeface="Arial" panose="020B0604020202020204" pitchFamily="34" charset="0"/>
                          <a:cs typeface="Arial" panose="020B0604020202020204" pitchFamily="34" charset="0"/>
                        </a:rPr>
                        <a:t>120</a:t>
                      </a:r>
                    </a:p>
                  </a:txBody>
                  <a:tcPr marL="36000" marR="36000" marT="36000" marB="36000"/>
                </a:tc>
                <a:extLst>
                  <a:ext uri="{0D108BD9-81ED-4DB2-BD59-A6C34878D82A}">
                    <a16:rowId xmlns:a16="http://schemas.microsoft.com/office/drawing/2014/main" val="731711619"/>
                  </a:ext>
                </a:extLst>
              </a:tr>
            </a:tbl>
          </a:graphicData>
        </a:graphic>
      </p:graphicFrame>
      <p:sp>
        <p:nvSpPr>
          <p:cNvPr id="5" name="Rechteck 4">
            <a:extLst>
              <a:ext uri="{FF2B5EF4-FFF2-40B4-BE49-F238E27FC236}">
                <a16:creationId xmlns:a16="http://schemas.microsoft.com/office/drawing/2014/main" id="{004598AB-8B78-4DEC-89FE-C71D05D1912B}"/>
              </a:ext>
            </a:extLst>
          </p:cNvPr>
          <p:cNvSpPr/>
          <p:nvPr/>
        </p:nvSpPr>
        <p:spPr>
          <a:xfrm>
            <a:off x="36004" y="1911892"/>
            <a:ext cx="9036496" cy="1158228"/>
          </a:xfrm>
          <a:prstGeom prst="rect">
            <a:avLst/>
          </a:prstGeom>
          <a:noFill/>
          <a:ln w="666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15313E43-9EE8-456C-9422-24378D5F9F3A}"/>
              </a:ext>
            </a:extLst>
          </p:cNvPr>
          <p:cNvSpPr/>
          <p:nvPr/>
        </p:nvSpPr>
        <p:spPr>
          <a:xfrm>
            <a:off x="36004" y="3070120"/>
            <a:ext cx="9036496" cy="1081536"/>
          </a:xfrm>
          <a:prstGeom prst="rect">
            <a:avLst/>
          </a:prstGeom>
          <a:noFill/>
          <a:ln w="666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45089979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p:txBody>
          <a:bodyPr/>
          <a:lstStyle/>
          <a:p>
            <a:fld id="{9C15069A-605F-4582-A6FF-8E1182DC4F18}" type="slidenum">
              <a:rPr lang="de-DE" smtClean="0"/>
              <a:pPr/>
              <a:t>7</a:t>
            </a:fld>
            <a:endParaRPr lang="de-DE" dirty="0"/>
          </a:p>
        </p:txBody>
      </p:sp>
      <p:grpSp>
        <p:nvGrpSpPr>
          <p:cNvPr id="10" name="Gruppieren 9">
            <a:extLst>
              <a:ext uri="{FF2B5EF4-FFF2-40B4-BE49-F238E27FC236}">
                <a16:creationId xmlns:a16="http://schemas.microsoft.com/office/drawing/2014/main" id="{FEC6839F-1F7B-4AE5-AE00-3BE687C8D663}"/>
              </a:ext>
            </a:extLst>
          </p:cNvPr>
          <p:cNvGrpSpPr/>
          <p:nvPr/>
        </p:nvGrpSpPr>
        <p:grpSpPr>
          <a:xfrm>
            <a:off x="3559308" y="908720"/>
            <a:ext cx="5405179" cy="5472607"/>
            <a:chOff x="6613425" y="5187815"/>
            <a:chExt cx="1935778" cy="1589622"/>
          </a:xfrm>
        </p:grpSpPr>
        <p:sp>
          <p:nvSpPr>
            <p:cNvPr id="11" name="Rechteck: abgerundete Ecken 10">
              <a:extLst>
                <a:ext uri="{FF2B5EF4-FFF2-40B4-BE49-F238E27FC236}">
                  <a16:creationId xmlns:a16="http://schemas.microsoft.com/office/drawing/2014/main" id="{96880F29-DA0D-4016-B664-C876F1E316B7}"/>
                </a:ext>
              </a:extLst>
            </p:cNvPr>
            <p:cNvSpPr/>
            <p:nvPr/>
          </p:nvSpPr>
          <p:spPr>
            <a:xfrm>
              <a:off x="6613425" y="5187815"/>
              <a:ext cx="1935778" cy="1589622"/>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0EB066B6-E1E8-41AD-A196-307FC55EBC8D}"/>
                </a:ext>
              </a:extLst>
            </p:cNvPr>
            <p:cNvSpPr txBox="1"/>
            <p:nvPr/>
          </p:nvSpPr>
          <p:spPr>
            <a:xfrm>
              <a:off x="6683740" y="5248397"/>
              <a:ext cx="1838799" cy="1385693"/>
            </a:xfrm>
            <a:prstGeom prst="rect">
              <a:avLst/>
            </a:prstGeom>
            <a:noFill/>
          </p:spPr>
          <p:txBody>
            <a:bodyPr wrap="square" rtlCol="0">
              <a:spAutoFit/>
            </a:bodyPr>
            <a:lstStyle/>
            <a:p>
              <a:pPr algn="ctr"/>
              <a:r>
                <a:rPr lang="de-DE" sz="1600" b="1" u="sng" dirty="0">
                  <a:solidFill>
                    <a:schemeClr val="bg1"/>
                  </a:solidFill>
                  <a:latin typeface="Arial" panose="020B0604020202020204" pitchFamily="34" charset="0"/>
                  <a:cs typeface="Arial" panose="020B0604020202020204" pitchFamily="34" charset="0"/>
                </a:rPr>
                <a:t>Ziele:</a:t>
              </a:r>
            </a:p>
            <a:p>
              <a:endParaRPr lang="de-DE" sz="16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Vorschlag für eine einfach zu bauende DIY Stockwaage in der 1. Ausbaustufe, erweiterbar zur 2. Ausbaustufe</a:t>
              </a: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Anzeige und Auswertung der Daten über die Software </a:t>
              </a:r>
              <a:r>
                <a:rPr lang="de-DE" sz="1600" dirty="0" err="1">
                  <a:solidFill>
                    <a:schemeClr val="bg1"/>
                  </a:solidFill>
                  <a:latin typeface="Arial" panose="020B0604020202020204" pitchFamily="34" charset="0"/>
                  <a:cs typeface="Arial" panose="020B0604020202020204" pitchFamily="34" charset="0"/>
                </a:rPr>
                <a:t>HoneyPi</a:t>
              </a:r>
              <a:r>
                <a:rPr lang="de-DE" sz="1600" dirty="0">
                  <a:solidFill>
                    <a:schemeClr val="bg1"/>
                  </a:solidFill>
                  <a:latin typeface="Arial" panose="020B0604020202020204" pitchFamily="34" charset="0"/>
                  <a:cs typeface="Arial" panose="020B0604020202020204" pitchFamily="34" charset="0"/>
                </a:rPr>
                <a:t> auf dem Handy</a:t>
              </a: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Dokumentation der notwendigen Schritte </a:t>
              </a:r>
              <a:r>
                <a:rPr lang="de-DE" sz="1600" dirty="0">
                  <a:solidFill>
                    <a:schemeClr val="bg1"/>
                  </a:solidFill>
                  <a:latin typeface="Arial" panose="020B0604020202020204" pitchFamily="34" charset="0"/>
                  <a:cs typeface="Arial" panose="020B0604020202020204" pitchFamily="34" charset="0"/>
                  <a:sym typeface="Wingdings" panose="05000000000000000000" pitchFamily="2" charset="2"/>
                </a:rPr>
                <a:t>auf der Webseite des Imkervereins Ludwigsburg</a:t>
              </a:r>
              <a:br>
                <a:rPr lang="de-DE" sz="1600" dirty="0">
                  <a:solidFill>
                    <a:schemeClr val="bg1"/>
                  </a:solidFill>
                  <a:latin typeface="Arial" panose="020B0604020202020204" pitchFamily="34" charset="0"/>
                  <a:cs typeface="Arial" panose="020B0604020202020204" pitchFamily="34" charset="0"/>
                  <a:sym typeface="Wingdings" panose="05000000000000000000" pitchFamily="2" charset="2"/>
                </a:rPr>
              </a:br>
              <a:r>
                <a:rPr lang="de-DE" sz="1600" b="1" u="sng" dirty="0">
                  <a:solidFill>
                    <a:schemeClr val="bg1"/>
                  </a:solidFill>
                  <a:latin typeface="Arial" panose="020B0604020202020204" pitchFamily="34" charset="0"/>
                  <a:cs typeface="Arial" panose="020B0604020202020204" pitchFamily="34" charset="0"/>
                  <a:sym typeface="Wingdings" panose="05000000000000000000" pitchFamily="2" charset="2"/>
                  <a:hlinkClick r:id="rId2"/>
                </a:rPr>
                <a:t>https://office.imkerverein-lb.de</a:t>
              </a:r>
              <a:r>
                <a:rPr lang="de-DE" sz="1600" dirty="0">
                  <a:solidFill>
                    <a:schemeClr val="bg1"/>
                  </a:solidFill>
                  <a:latin typeface="Arial" panose="020B0604020202020204" pitchFamily="34" charset="0"/>
                  <a:cs typeface="Arial" panose="020B0604020202020204" pitchFamily="34" charset="0"/>
                  <a:sym typeface="Wingdings" panose="05000000000000000000" pitchFamily="2" charset="2"/>
                </a:rPr>
                <a:t> zusätzlich zu den vorhandenen Anleitungen bei </a:t>
              </a:r>
              <a:r>
                <a:rPr lang="de-DE" sz="1600" b="1" dirty="0">
                  <a:solidFill>
                    <a:schemeClr val="bg1"/>
                  </a:solidFill>
                  <a:latin typeface="Arial" panose="020B0604020202020204" pitchFamily="34" charset="0"/>
                  <a:cs typeface="Arial" panose="020B0604020202020204" pitchFamily="34" charset="0"/>
                  <a:sym typeface="Wingdings" panose="05000000000000000000" pitchFamily="2" charset="2"/>
                  <a:hlinkClick r:id="rId3"/>
                </a:rPr>
                <a:t>https://honey-pi.de</a:t>
              </a:r>
              <a:endParaRPr lang="de-DE" sz="1600" b="1"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de-DE" sz="1600" dirty="0">
                  <a:solidFill>
                    <a:schemeClr val="bg1"/>
                  </a:solidFill>
                  <a:latin typeface="Arial" panose="020B0604020202020204" pitchFamily="34" charset="0"/>
                  <a:cs typeface="Arial" panose="020B0604020202020204" pitchFamily="34" charset="0"/>
                </a:rPr>
                <a:t>Persönliche Unterstützung bei Aufbau </a:t>
              </a:r>
              <a:r>
                <a:rPr lang="de-DE" sz="1600" dirty="0" err="1">
                  <a:solidFill>
                    <a:schemeClr val="bg1"/>
                  </a:solidFill>
                  <a:latin typeface="Arial" panose="020B0604020202020204" pitchFamily="34" charset="0"/>
                  <a:cs typeface="Arial" panose="020B0604020202020204" pitchFamily="34" charset="0"/>
                </a:rPr>
                <a:t>Waagengestell</a:t>
              </a:r>
              <a:r>
                <a:rPr lang="de-DE" sz="1600" dirty="0">
                  <a:solidFill>
                    <a:schemeClr val="bg1"/>
                  </a:solidFill>
                  <a:latin typeface="Arial" panose="020B0604020202020204" pitchFamily="34" charset="0"/>
                  <a:cs typeface="Arial" panose="020B0604020202020204" pitchFamily="34" charset="0"/>
                </a:rPr>
                <a:t> (04/23) und Inbetriebnahme (sobald Raspberry Computer wieder verfügbar sind (05/23?)</a:t>
              </a: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endParaRPr lang="de-DE" sz="1600" dirty="0">
                <a:solidFill>
                  <a:schemeClr val="bg1"/>
                </a:solidFill>
                <a:latin typeface="Arial" panose="020B0604020202020204" pitchFamily="34" charset="0"/>
                <a:cs typeface="Arial" panose="020B0604020202020204" pitchFamily="34" charset="0"/>
              </a:endParaRPr>
            </a:p>
          </p:txBody>
        </p:sp>
      </p:grpSp>
      <p:pic>
        <p:nvPicPr>
          <p:cNvPr id="5" name="Grafik 4">
            <a:extLst>
              <a:ext uri="{FF2B5EF4-FFF2-40B4-BE49-F238E27FC236}">
                <a16:creationId xmlns:a16="http://schemas.microsoft.com/office/drawing/2014/main" id="{4295969C-17C3-44BF-83C2-0E38B4D1F32C}"/>
              </a:ext>
            </a:extLst>
          </p:cNvPr>
          <p:cNvPicPr>
            <a:picLocks noChangeAspect="1"/>
          </p:cNvPicPr>
          <p:nvPr/>
        </p:nvPicPr>
        <p:blipFill>
          <a:blip r:embed="rId4"/>
          <a:stretch>
            <a:fillRect/>
          </a:stretch>
        </p:blipFill>
        <p:spPr>
          <a:xfrm>
            <a:off x="139253" y="1844824"/>
            <a:ext cx="3420055" cy="349408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p:txBody>
          <a:bodyPr/>
          <a:lstStyle/>
          <a:p>
            <a:fld id="{9C15069A-605F-4582-A6FF-8E1182DC4F18}" type="slidenum">
              <a:rPr lang="de-DE" smtClean="0"/>
              <a:pPr/>
              <a:t>8</a:t>
            </a:fld>
            <a:endParaRPr lang="de-DE" dirty="0"/>
          </a:p>
        </p:txBody>
      </p:sp>
      <p:grpSp>
        <p:nvGrpSpPr>
          <p:cNvPr id="10" name="Gruppieren 9">
            <a:extLst>
              <a:ext uri="{FF2B5EF4-FFF2-40B4-BE49-F238E27FC236}">
                <a16:creationId xmlns:a16="http://schemas.microsoft.com/office/drawing/2014/main" id="{FEC6839F-1F7B-4AE5-AE00-3BE687C8D663}"/>
              </a:ext>
            </a:extLst>
          </p:cNvPr>
          <p:cNvGrpSpPr/>
          <p:nvPr/>
        </p:nvGrpSpPr>
        <p:grpSpPr>
          <a:xfrm>
            <a:off x="552862" y="1105844"/>
            <a:ext cx="8568951" cy="5841941"/>
            <a:chOff x="6613425" y="5187815"/>
            <a:chExt cx="1935778" cy="1696902"/>
          </a:xfrm>
        </p:grpSpPr>
        <p:sp>
          <p:nvSpPr>
            <p:cNvPr id="11" name="Rechteck: abgerundete Ecken 10">
              <a:extLst>
                <a:ext uri="{FF2B5EF4-FFF2-40B4-BE49-F238E27FC236}">
                  <a16:creationId xmlns:a16="http://schemas.microsoft.com/office/drawing/2014/main" id="{96880F29-DA0D-4016-B664-C876F1E316B7}"/>
                </a:ext>
              </a:extLst>
            </p:cNvPr>
            <p:cNvSpPr/>
            <p:nvPr/>
          </p:nvSpPr>
          <p:spPr>
            <a:xfrm>
              <a:off x="6613425" y="5187815"/>
              <a:ext cx="1935778" cy="1589622"/>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Arial" panose="020B0604020202020204" pitchFamily="34" charset="0"/>
                <a:cs typeface="Arial" panose="020B0604020202020204" pitchFamily="34" charset="0"/>
              </a:endParaRPr>
            </a:p>
          </p:txBody>
        </p:sp>
        <p:sp>
          <p:nvSpPr>
            <p:cNvPr id="12" name="Textfeld 11">
              <a:extLst>
                <a:ext uri="{FF2B5EF4-FFF2-40B4-BE49-F238E27FC236}">
                  <a16:creationId xmlns:a16="http://schemas.microsoft.com/office/drawing/2014/main" id="{0EB066B6-E1E8-41AD-A196-307FC55EBC8D}"/>
                </a:ext>
              </a:extLst>
            </p:cNvPr>
            <p:cNvSpPr txBox="1"/>
            <p:nvPr/>
          </p:nvSpPr>
          <p:spPr>
            <a:xfrm>
              <a:off x="6675486" y="5320225"/>
              <a:ext cx="1838799" cy="1564492"/>
            </a:xfrm>
            <a:prstGeom prst="rect">
              <a:avLst/>
            </a:prstGeom>
            <a:noFill/>
          </p:spPr>
          <p:txBody>
            <a:bodyPr wrap="square" rtlCol="0">
              <a:spAutoFit/>
            </a:bodyPr>
            <a:lstStyle/>
            <a:p>
              <a:pPr algn="ctr"/>
              <a:r>
                <a:rPr lang="de-DE" b="1" u="sng" dirty="0">
                  <a:solidFill>
                    <a:schemeClr val="bg1"/>
                  </a:solidFill>
                  <a:latin typeface="Arial" panose="020B0604020202020204" pitchFamily="34" charset="0"/>
                  <a:cs typeface="Arial" panose="020B0604020202020204" pitchFamily="34" charset="0"/>
                </a:rPr>
                <a:t>Einzelschritte:</a:t>
              </a:r>
            </a:p>
            <a:p>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Bau des </a:t>
              </a:r>
              <a:r>
                <a:rPr lang="de-DE" sz="1600" dirty="0" err="1">
                  <a:solidFill>
                    <a:schemeClr val="bg1"/>
                  </a:solidFill>
                  <a:latin typeface="Arial" panose="020B0604020202020204" pitchFamily="34" charset="0"/>
                  <a:cs typeface="Arial" panose="020B0604020202020204" pitchFamily="34" charset="0"/>
                </a:rPr>
                <a:t>Waagengestells</a:t>
              </a: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FontTx/>
                <a:buAutoNum type="arabicPeriod"/>
              </a:pPr>
              <a:r>
                <a:rPr lang="de-DE" sz="1600" dirty="0">
                  <a:solidFill>
                    <a:schemeClr val="bg1"/>
                  </a:solidFill>
                  <a:latin typeface="Arial" panose="020B0604020202020204" pitchFamily="34" charset="0"/>
                  <a:cs typeface="Arial" panose="020B0604020202020204" pitchFamily="34" charset="0"/>
                </a:rPr>
                <a:t>Anmeldung und Setup der Datenbank „Thingspeak.com“</a:t>
              </a: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Verbindung mit dem Mikrocomputer „</a:t>
              </a:r>
              <a:r>
                <a:rPr lang="de-DE" sz="1600" dirty="0" err="1">
                  <a:solidFill>
                    <a:schemeClr val="bg1"/>
                  </a:solidFill>
                  <a:latin typeface="Arial" panose="020B0604020202020204" pitchFamily="34" charset="0"/>
                  <a:cs typeface="Arial" panose="020B0604020202020204" pitchFamily="34" charset="0"/>
                </a:rPr>
                <a:t>RaspberryPI</a:t>
              </a:r>
              <a:r>
                <a:rPr lang="de-DE" sz="1600" dirty="0">
                  <a:solidFill>
                    <a:schemeClr val="bg1"/>
                  </a:solidFill>
                  <a:latin typeface="Arial" panose="020B0604020202020204" pitchFamily="34" charset="0"/>
                  <a:cs typeface="Arial" panose="020B0604020202020204" pitchFamily="34" charset="0"/>
                </a:rPr>
                <a:t>“</a:t>
              </a: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Inbetriebnahme des </a:t>
              </a:r>
              <a:r>
                <a:rPr lang="de-DE" sz="1600" dirty="0" err="1">
                  <a:solidFill>
                    <a:schemeClr val="bg1"/>
                  </a:solidFill>
                  <a:latin typeface="Arial" panose="020B0604020202020204" pitchFamily="34" charset="0"/>
                  <a:cs typeface="Arial" panose="020B0604020202020204" pitchFamily="34" charset="0"/>
                </a:rPr>
                <a:t>Rasberry</a:t>
              </a:r>
              <a:r>
                <a:rPr lang="de-DE" sz="1600" dirty="0">
                  <a:solidFill>
                    <a:schemeClr val="bg1"/>
                  </a:solidFill>
                  <a:latin typeface="Arial" panose="020B0604020202020204" pitchFamily="34" charset="0"/>
                  <a:cs typeface="Arial" panose="020B0604020202020204" pitchFamily="34" charset="0"/>
                </a:rPr>
                <a:t> durch Aufspielen der </a:t>
              </a:r>
              <a:r>
                <a:rPr lang="de-DE" sz="1600" dirty="0" err="1">
                  <a:solidFill>
                    <a:schemeClr val="bg1"/>
                  </a:solidFill>
                  <a:latin typeface="Arial" panose="020B0604020202020204" pitchFamily="34" charset="0"/>
                  <a:cs typeface="Arial" panose="020B0604020202020204" pitchFamily="34" charset="0"/>
                </a:rPr>
                <a:t>HoneyPi</a:t>
              </a:r>
              <a:r>
                <a:rPr lang="de-DE" sz="1600" dirty="0">
                  <a:solidFill>
                    <a:schemeClr val="bg1"/>
                  </a:solidFill>
                  <a:latin typeface="Arial" panose="020B0604020202020204" pitchFamily="34" charset="0"/>
                  <a:cs typeface="Arial" panose="020B0604020202020204" pitchFamily="34" charset="0"/>
                </a:rPr>
                <a:t> Software auf SD-Karte und Einrichtung der Waage</a:t>
              </a: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Installation und Einrichtung der Handy-App </a:t>
              </a:r>
              <a:r>
                <a:rPr lang="de-DE" sz="1600" dirty="0" err="1">
                  <a:solidFill>
                    <a:schemeClr val="bg1"/>
                  </a:solidFill>
                  <a:latin typeface="Arial" panose="020B0604020202020204" pitchFamily="34" charset="0"/>
                  <a:cs typeface="Arial" panose="020B0604020202020204" pitchFamily="34" charset="0"/>
                </a:rPr>
                <a:t>HoneyPI</a:t>
              </a: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Ergänzung zur Stromversorgung mit Solarzelle und Batterie und LTE Datentransfer</a:t>
              </a:r>
            </a:p>
            <a:p>
              <a:pPr marL="342900" indent="-342900">
                <a:buAutoNum type="arabicPeriod"/>
              </a:pPr>
              <a:endParaRPr lang="de-DE" sz="1600" dirty="0">
                <a:solidFill>
                  <a:schemeClr val="bg1"/>
                </a:solidFill>
                <a:latin typeface="Arial" panose="020B0604020202020204" pitchFamily="34" charset="0"/>
                <a:cs typeface="Arial" panose="020B0604020202020204" pitchFamily="34" charset="0"/>
              </a:endParaRPr>
            </a:p>
            <a:p>
              <a:pPr marL="342900" indent="-342900">
                <a:buAutoNum type="arabicPeriod"/>
              </a:pPr>
              <a:r>
                <a:rPr lang="de-DE" sz="1600" dirty="0">
                  <a:solidFill>
                    <a:schemeClr val="bg1"/>
                  </a:solidFill>
                  <a:latin typeface="Arial" panose="020B0604020202020204" pitchFamily="34" charset="0"/>
                  <a:cs typeface="Arial" panose="020B0604020202020204" pitchFamily="34" charset="0"/>
                </a:rPr>
                <a:t>Weiterer Ausbau mit Sensoren</a:t>
              </a:r>
            </a:p>
            <a:p>
              <a:r>
                <a:rPr lang="de-DE" sz="1600" dirty="0">
                  <a:solidFill>
                    <a:schemeClr val="bg1"/>
                  </a:solidFill>
                  <a:latin typeface="Arial" panose="020B0604020202020204" pitchFamily="34" charset="0"/>
                  <a:cs typeface="Arial" panose="020B0604020202020204" pitchFamily="34" charset="0"/>
                </a:rPr>
                <a:t> </a:t>
              </a:r>
            </a:p>
            <a:p>
              <a:r>
                <a:rPr lang="de-DE" sz="1600" dirty="0">
                  <a:solidFill>
                    <a:schemeClr val="bg1"/>
                  </a:solidFill>
                  <a:latin typeface="Arial" panose="020B0604020202020204" pitchFamily="34" charset="0"/>
                  <a:cs typeface="Arial" panose="020B0604020202020204" pitchFamily="34" charset="0"/>
                </a:rPr>
                <a:t>8.   Ausblick </a:t>
              </a: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de-DE" sz="1600" dirty="0">
                <a:solidFill>
                  <a:schemeClr val="bg1"/>
                </a:solidFill>
                <a:latin typeface="Arial" panose="020B0604020202020204" pitchFamily="34" charset="0"/>
                <a:cs typeface="Arial" panose="020B0604020202020204" pitchFamily="34" charset="0"/>
              </a:endParaRPr>
            </a:p>
            <a:p>
              <a:endParaRPr lang="de-DE" sz="16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95935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rgbClr val="FFFFFF"/>
        </a:solidFill>
        <a:effectLst/>
      </p:bgPr>
    </p:bg>
    <p:spTree>
      <p:nvGrpSpPr>
        <p:cNvPr id="1" name=""/>
        <p:cNvGrpSpPr/>
        <p:nvPr/>
      </p:nvGrpSpPr>
      <p:grpSpPr>
        <a:xfrm>
          <a:off x="0" y="0"/>
          <a:ext cx="0" cy="0"/>
          <a:chOff x="0" y="0"/>
          <a:chExt cx="0" cy="0"/>
        </a:xfrm>
      </p:grpSpPr>
      <p:pic>
        <p:nvPicPr>
          <p:cNvPr id="20" name="Grafik 19">
            <a:extLst>
              <a:ext uri="{FF2B5EF4-FFF2-40B4-BE49-F238E27FC236}">
                <a16:creationId xmlns:a16="http://schemas.microsoft.com/office/drawing/2014/main" id="{B619AEE4-9F51-4E32-979B-C4168FD35CF1}"/>
              </a:ext>
            </a:extLst>
          </p:cNvPr>
          <p:cNvPicPr>
            <a:picLocks noChangeAspect="1"/>
          </p:cNvPicPr>
          <p:nvPr/>
        </p:nvPicPr>
        <p:blipFill>
          <a:blip r:embed="rId2"/>
          <a:stretch>
            <a:fillRect/>
          </a:stretch>
        </p:blipFill>
        <p:spPr>
          <a:xfrm>
            <a:off x="4964552" y="4293096"/>
            <a:ext cx="4054296" cy="2457464"/>
          </a:xfrm>
          <a:prstGeom prst="rect">
            <a:avLst/>
          </a:prstGeom>
        </p:spPr>
      </p:pic>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9</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r"/>
            <a:br>
              <a:rPr lang="de-DE" kern="0" dirty="0"/>
            </a:br>
            <a:r>
              <a:rPr lang="de-DE" kern="0" dirty="0"/>
              <a:t>1. </a:t>
            </a:r>
            <a:r>
              <a:rPr lang="de-DE" kern="0" dirty="0" err="1"/>
              <a:t>Waagengestell</a:t>
            </a:r>
            <a:r>
              <a:rPr lang="de-DE" kern="0" dirty="0"/>
              <a:t> aus 30x30mm Aluprofil:</a:t>
            </a:r>
            <a:endParaRPr lang="de-DE" i="1" kern="0" dirty="0">
              <a:latin typeface="Bauhaus 93" panose="04030905020B02020C02" pitchFamily="82" charset="0"/>
            </a:endParaRPr>
          </a:p>
        </p:txBody>
      </p:sp>
      <p:pic>
        <p:nvPicPr>
          <p:cNvPr id="14" name="Grafik 13">
            <a:extLst>
              <a:ext uri="{FF2B5EF4-FFF2-40B4-BE49-F238E27FC236}">
                <a16:creationId xmlns:a16="http://schemas.microsoft.com/office/drawing/2014/main" id="{BD200329-A4F4-49B1-A83F-DB8F4D0FB47A}"/>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2062325" y="2251728"/>
            <a:ext cx="2700300" cy="1222777"/>
          </a:xfrm>
          <a:prstGeom prst="rect">
            <a:avLst/>
          </a:prstGeom>
        </p:spPr>
      </p:pic>
      <p:pic>
        <p:nvPicPr>
          <p:cNvPr id="16" name="Grafik 15">
            <a:extLst>
              <a:ext uri="{FF2B5EF4-FFF2-40B4-BE49-F238E27FC236}">
                <a16:creationId xmlns:a16="http://schemas.microsoft.com/office/drawing/2014/main" id="{AC651DA0-FA38-419F-988B-75FD4E8F5F84}"/>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rot="5400000">
            <a:off x="4094114" y="1634895"/>
            <a:ext cx="2707675" cy="2469039"/>
          </a:xfrm>
          <a:prstGeom prst="rect">
            <a:avLst/>
          </a:prstGeom>
        </p:spPr>
      </p:pic>
      <p:pic>
        <p:nvPicPr>
          <p:cNvPr id="18" name="Grafik 17">
            <a:extLst>
              <a:ext uri="{FF2B5EF4-FFF2-40B4-BE49-F238E27FC236}">
                <a16:creationId xmlns:a16="http://schemas.microsoft.com/office/drawing/2014/main" id="{F0D33E5E-C0AA-4917-BB12-B1EE7704B04F}"/>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5400000">
            <a:off x="299679" y="2069751"/>
            <a:ext cx="2700300" cy="1595382"/>
          </a:xfrm>
          <a:prstGeom prst="rect">
            <a:avLst/>
          </a:prstGeom>
        </p:spPr>
      </p:pic>
      <p:sp>
        <p:nvSpPr>
          <p:cNvPr id="19" name="Textfeld 18">
            <a:extLst>
              <a:ext uri="{FF2B5EF4-FFF2-40B4-BE49-F238E27FC236}">
                <a16:creationId xmlns:a16="http://schemas.microsoft.com/office/drawing/2014/main" id="{6AE83553-EED1-422E-ACF2-52B4FB64D9A8}"/>
              </a:ext>
            </a:extLst>
          </p:cNvPr>
          <p:cNvSpPr txBox="1"/>
          <p:nvPr/>
        </p:nvSpPr>
        <p:spPr>
          <a:xfrm>
            <a:off x="769817" y="4499245"/>
            <a:ext cx="3355406" cy="2062103"/>
          </a:xfrm>
          <a:prstGeom prst="rect">
            <a:avLst/>
          </a:prstGeom>
          <a:noFill/>
        </p:spPr>
        <p:txBody>
          <a:bodyPr wrap="none" rtlCol="0">
            <a:spAutoFit/>
          </a:bodyPr>
          <a:lstStyle/>
          <a:p>
            <a:r>
              <a:rPr lang="de-DE" sz="1600" dirty="0">
                <a:solidFill>
                  <a:schemeClr val="bg1"/>
                </a:solidFill>
              </a:rPr>
              <a:t>Stückliste:</a:t>
            </a:r>
          </a:p>
          <a:p>
            <a:r>
              <a:rPr lang="de-DE" sz="1600" dirty="0">
                <a:solidFill>
                  <a:schemeClr val="bg1"/>
                </a:solidFill>
              </a:rPr>
              <a:t>2 x </a:t>
            </a:r>
            <a:r>
              <a:rPr lang="de-DE" sz="1600" dirty="0" err="1">
                <a:solidFill>
                  <a:schemeClr val="bg1"/>
                </a:solidFill>
              </a:rPr>
              <a:t>Strebenprofil</a:t>
            </a:r>
            <a:r>
              <a:rPr lang="de-DE" sz="1600" dirty="0">
                <a:solidFill>
                  <a:schemeClr val="bg1"/>
                </a:solidFill>
              </a:rPr>
              <a:t> Nut8 430mm lang</a:t>
            </a:r>
          </a:p>
          <a:p>
            <a:r>
              <a:rPr lang="de-DE" sz="1600" dirty="0">
                <a:solidFill>
                  <a:schemeClr val="bg1"/>
                </a:solidFill>
              </a:rPr>
              <a:t>1 x </a:t>
            </a:r>
            <a:r>
              <a:rPr lang="de-DE" sz="1600" dirty="0" err="1">
                <a:solidFill>
                  <a:schemeClr val="bg1"/>
                </a:solidFill>
              </a:rPr>
              <a:t>Strebenprofil</a:t>
            </a:r>
            <a:r>
              <a:rPr lang="de-DE" sz="1600" dirty="0">
                <a:solidFill>
                  <a:schemeClr val="bg1"/>
                </a:solidFill>
              </a:rPr>
              <a:t> Nut8 470mm lang</a:t>
            </a:r>
          </a:p>
          <a:p>
            <a:r>
              <a:rPr lang="de-DE" sz="1600" dirty="0">
                <a:solidFill>
                  <a:schemeClr val="bg1"/>
                </a:solidFill>
              </a:rPr>
              <a:t>4 x Winkel Nut8</a:t>
            </a:r>
          </a:p>
          <a:p>
            <a:r>
              <a:rPr lang="de-DE" sz="1600" dirty="0">
                <a:solidFill>
                  <a:schemeClr val="bg1"/>
                </a:solidFill>
              </a:rPr>
              <a:t>4 x Profilabdeckkappen</a:t>
            </a:r>
          </a:p>
          <a:p>
            <a:r>
              <a:rPr lang="de-DE" sz="1600" dirty="0">
                <a:solidFill>
                  <a:schemeClr val="bg1"/>
                </a:solidFill>
              </a:rPr>
              <a:t>8 x Hammerkopfschraube M6</a:t>
            </a:r>
          </a:p>
          <a:p>
            <a:r>
              <a:rPr lang="de-DE" sz="1600" dirty="0">
                <a:solidFill>
                  <a:schemeClr val="bg1"/>
                </a:solidFill>
              </a:rPr>
              <a:t>8 x Bundmutter M6</a:t>
            </a:r>
          </a:p>
          <a:p>
            <a:endParaRPr lang="de-DE" sz="1600" dirty="0">
              <a:solidFill>
                <a:schemeClr val="bg1"/>
              </a:solidFill>
            </a:endParaRPr>
          </a:p>
        </p:txBody>
      </p:sp>
      <p:sp>
        <p:nvSpPr>
          <p:cNvPr id="11" name="Textfeld 10">
            <a:extLst>
              <a:ext uri="{FF2B5EF4-FFF2-40B4-BE49-F238E27FC236}">
                <a16:creationId xmlns:a16="http://schemas.microsoft.com/office/drawing/2014/main" id="{8392D8C2-96F0-48D3-8178-EECFDA3AAF97}"/>
              </a:ext>
            </a:extLst>
          </p:cNvPr>
          <p:cNvSpPr txBox="1"/>
          <p:nvPr/>
        </p:nvSpPr>
        <p:spPr>
          <a:xfrm>
            <a:off x="6872039" y="3983582"/>
            <a:ext cx="2026517" cy="276999"/>
          </a:xfrm>
          <a:prstGeom prst="rect">
            <a:avLst/>
          </a:prstGeom>
          <a:noFill/>
        </p:spPr>
        <p:txBody>
          <a:bodyPr wrap="none" rtlCol="0">
            <a:spAutoFit/>
          </a:bodyPr>
          <a:lstStyle/>
          <a:p>
            <a:r>
              <a:rPr lang="de-DE" sz="1200" dirty="0">
                <a:solidFill>
                  <a:schemeClr val="bg1"/>
                </a:solidFill>
              </a:rPr>
              <a:t>Quelle: z.B. aluprofile24.de</a:t>
            </a:r>
          </a:p>
        </p:txBody>
      </p:sp>
    </p:spTree>
    <p:extLst>
      <p:ext uri="{BB962C8B-B14F-4D97-AF65-F5344CB8AC3E}">
        <p14:creationId xmlns:p14="http://schemas.microsoft.com/office/powerpoint/2010/main" val="1996485603"/>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10</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r"/>
            <a:br>
              <a:rPr lang="de-DE" kern="0" dirty="0"/>
            </a:br>
            <a:r>
              <a:rPr lang="de-DE" kern="0" dirty="0"/>
              <a:t>1. Personenwaage </a:t>
            </a:r>
            <a:r>
              <a:rPr lang="de-DE" kern="0" dirty="0" err="1"/>
              <a:t>zB</a:t>
            </a:r>
            <a:r>
              <a:rPr lang="de-DE" kern="0" dirty="0"/>
              <a:t>. </a:t>
            </a:r>
            <a:r>
              <a:rPr lang="de-DE" kern="0" dirty="0" err="1"/>
              <a:t>Clatronic</a:t>
            </a:r>
            <a:r>
              <a:rPr lang="de-DE" kern="0" dirty="0"/>
              <a:t> PW3368:</a:t>
            </a:r>
            <a:endParaRPr lang="de-DE" i="1" kern="0" dirty="0">
              <a:latin typeface="Bauhaus 93" panose="04030905020B02020C02" pitchFamily="82" charset="0"/>
            </a:endParaRPr>
          </a:p>
        </p:txBody>
      </p:sp>
      <p:pic>
        <p:nvPicPr>
          <p:cNvPr id="22" name="Grafik 21">
            <a:extLst>
              <a:ext uri="{FF2B5EF4-FFF2-40B4-BE49-F238E27FC236}">
                <a16:creationId xmlns:a16="http://schemas.microsoft.com/office/drawing/2014/main" id="{38D8F889-3445-435B-8556-15E339011868}"/>
              </a:ext>
            </a:extLst>
          </p:cNvPr>
          <p:cNvPicPr>
            <a:picLocks noChangeAspect="1"/>
          </p:cNvPicPr>
          <p:nvPr/>
        </p:nvPicPr>
        <p:blipFill>
          <a:blip r:embed="rId2"/>
          <a:stretch>
            <a:fillRect/>
          </a:stretch>
        </p:blipFill>
        <p:spPr>
          <a:xfrm>
            <a:off x="4211960" y="2110495"/>
            <a:ext cx="2242621" cy="1008112"/>
          </a:xfrm>
          <a:prstGeom prst="rect">
            <a:avLst/>
          </a:prstGeom>
        </p:spPr>
      </p:pic>
      <p:pic>
        <p:nvPicPr>
          <p:cNvPr id="23" name="Grafik 22">
            <a:extLst>
              <a:ext uri="{FF2B5EF4-FFF2-40B4-BE49-F238E27FC236}">
                <a16:creationId xmlns:a16="http://schemas.microsoft.com/office/drawing/2014/main" id="{2A11D3E6-7324-492C-BAA3-25A845D733EA}"/>
              </a:ext>
            </a:extLst>
          </p:cNvPr>
          <p:cNvPicPr>
            <a:picLocks noChangeAspect="1"/>
          </p:cNvPicPr>
          <p:nvPr/>
        </p:nvPicPr>
        <p:blipFill>
          <a:blip r:embed="rId3"/>
          <a:stretch>
            <a:fillRect/>
          </a:stretch>
        </p:blipFill>
        <p:spPr>
          <a:xfrm>
            <a:off x="1187624" y="3625113"/>
            <a:ext cx="3895682" cy="1936922"/>
          </a:xfrm>
          <a:prstGeom prst="rect">
            <a:avLst/>
          </a:prstGeom>
        </p:spPr>
      </p:pic>
      <p:pic>
        <p:nvPicPr>
          <p:cNvPr id="24" name="Grafik 23">
            <a:extLst>
              <a:ext uri="{FF2B5EF4-FFF2-40B4-BE49-F238E27FC236}">
                <a16:creationId xmlns:a16="http://schemas.microsoft.com/office/drawing/2014/main" id="{9E776B9F-14EB-4393-AB31-FD29258D5508}"/>
              </a:ext>
            </a:extLst>
          </p:cNvPr>
          <p:cNvPicPr>
            <a:picLocks noChangeAspect="1"/>
          </p:cNvPicPr>
          <p:nvPr/>
        </p:nvPicPr>
        <p:blipFill>
          <a:blip r:embed="rId4"/>
          <a:stretch>
            <a:fillRect/>
          </a:stretch>
        </p:blipFill>
        <p:spPr>
          <a:xfrm rot="1013990">
            <a:off x="5866510" y="1604652"/>
            <a:ext cx="2882553" cy="912391"/>
          </a:xfrm>
          <a:prstGeom prst="rect">
            <a:avLst/>
          </a:prstGeom>
        </p:spPr>
      </p:pic>
      <p:pic>
        <p:nvPicPr>
          <p:cNvPr id="25" name="Grafik 24">
            <a:extLst>
              <a:ext uri="{FF2B5EF4-FFF2-40B4-BE49-F238E27FC236}">
                <a16:creationId xmlns:a16="http://schemas.microsoft.com/office/drawing/2014/main" id="{B8CACAA2-37FB-4197-BCDC-E33271D4E02F}"/>
              </a:ext>
            </a:extLst>
          </p:cNvPr>
          <p:cNvPicPr>
            <a:picLocks noChangeAspect="1"/>
          </p:cNvPicPr>
          <p:nvPr/>
        </p:nvPicPr>
        <p:blipFill>
          <a:blip r:embed="rId5"/>
          <a:stretch>
            <a:fillRect/>
          </a:stretch>
        </p:blipFill>
        <p:spPr>
          <a:xfrm>
            <a:off x="1055178" y="1686549"/>
            <a:ext cx="2666999" cy="1701442"/>
          </a:xfrm>
          <a:prstGeom prst="rect">
            <a:avLst/>
          </a:prstGeom>
        </p:spPr>
      </p:pic>
      <p:pic>
        <p:nvPicPr>
          <p:cNvPr id="2" name="Grafik 1">
            <a:extLst>
              <a:ext uri="{FF2B5EF4-FFF2-40B4-BE49-F238E27FC236}">
                <a16:creationId xmlns:a16="http://schemas.microsoft.com/office/drawing/2014/main" id="{57C4E0EB-71FF-46B5-8538-2005A398A707}"/>
              </a:ext>
            </a:extLst>
          </p:cNvPr>
          <p:cNvPicPr>
            <a:picLocks noChangeAspect="1"/>
          </p:cNvPicPr>
          <p:nvPr/>
        </p:nvPicPr>
        <p:blipFill>
          <a:blip r:embed="rId6"/>
          <a:stretch>
            <a:fillRect/>
          </a:stretch>
        </p:blipFill>
        <p:spPr>
          <a:xfrm>
            <a:off x="6068466" y="3356991"/>
            <a:ext cx="1883827" cy="2395936"/>
          </a:xfrm>
          <a:prstGeom prst="rect">
            <a:avLst/>
          </a:prstGeom>
        </p:spPr>
      </p:pic>
      <p:pic>
        <p:nvPicPr>
          <p:cNvPr id="7" name="Grafik 6">
            <a:extLst>
              <a:ext uri="{FF2B5EF4-FFF2-40B4-BE49-F238E27FC236}">
                <a16:creationId xmlns:a16="http://schemas.microsoft.com/office/drawing/2014/main" id="{56C26531-66DA-4AC5-A789-8DADAA4FF4EC}"/>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5354741" y="5851375"/>
            <a:ext cx="2330892" cy="1008111"/>
          </a:xfrm>
          <a:prstGeom prst="rect">
            <a:avLst/>
          </a:prstGeom>
        </p:spPr>
      </p:pic>
      <p:sp>
        <p:nvSpPr>
          <p:cNvPr id="8" name="Textfeld 7">
            <a:extLst>
              <a:ext uri="{FF2B5EF4-FFF2-40B4-BE49-F238E27FC236}">
                <a16:creationId xmlns:a16="http://schemas.microsoft.com/office/drawing/2014/main" id="{670EA3F1-24F1-4441-BCF3-599100F57183}"/>
              </a:ext>
            </a:extLst>
          </p:cNvPr>
          <p:cNvSpPr txBox="1"/>
          <p:nvPr/>
        </p:nvSpPr>
        <p:spPr>
          <a:xfrm flipH="1">
            <a:off x="1713419" y="5780782"/>
            <a:ext cx="3491804" cy="1077218"/>
          </a:xfrm>
          <a:prstGeom prst="rect">
            <a:avLst/>
          </a:prstGeom>
          <a:noFill/>
        </p:spPr>
        <p:txBody>
          <a:bodyPr wrap="square" rtlCol="0">
            <a:spAutoFit/>
          </a:bodyPr>
          <a:lstStyle/>
          <a:p>
            <a:r>
              <a:rPr lang="de-DE" sz="1600" dirty="0">
                <a:solidFill>
                  <a:schemeClr val="bg1"/>
                </a:solidFill>
              </a:rPr>
              <a:t>Alternative mit geringerer Temperaturdrift: </a:t>
            </a:r>
            <a:r>
              <a:rPr lang="de-DE" sz="1600" dirty="0" err="1">
                <a:solidFill>
                  <a:schemeClr val="bg1"/>
                </a:solidFill>
              </a:rPr>
              <a:t>Bosche</a:t>
            </a:r>
            <a:r>
              <a:rPr lang="de-DE" sz="1600" dirty="0">
                <a:solidFill>
                  <a:schemeClr val="bg1"/>
                </a:solidFill>
              </a:rPr>
              <a:t> H30A-C3-150  (60 € + 20 € Mehrkosten von </a:t>
            </a:r>
            <a:r>
              <a:rPr lang="de-DE" sz="1600" dirty="0" err="1">
                <a:solidFill>
                  <a:schemeClr val="bg1"/>
                </a:solidFill>
              </a:rPr>
              <a:t>Waagengestell</a:t>
            </a:r>
            <a:endParaRPr lang="de-DE" sz="1600" dirty="0">
              <a:solidFill>
                <a:schemeClr val="bg1"/>
              </a:solidFill>
            </a:endParaRPr>
          </a:p>
        </p:txBody>
      </p:sp>
    </p:spTree>
    <p:extLst>
      <p:ext uri="{BB962C8B-B14F-4D97-AF65-F5344CB8AC3E}">
        <p14:creationId xmlns:p14="http://schemas.microsoft.com/office/powerpoint/2010/main" val="179369267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18D2979F-08E1-4AF7-8F1A-687DC4A270E5}"/>
              </a:ext>
            </a:extLst>
          </p:cNvPr>
          <p:cNvPicPr>
            <a:picLocks noChangeAspect="1"/>
          </p:cNvPicPr>
          <p:nvPr/>
        </p:nvPicPr>
        <p:blipFill>
          <a:blip r:embed="rId2"/>
          <a:stretch>
            <a:fillRect/>
          </a:stretch>
        </p:blipFill>
        <p:spPr>
          <a:xfrm rot="5400000">
            <a:off x="5093766" y="508124"/>
            <a:ext cx="2451863" cy="3549560"/>
          </a:xfrm>
          <a:prstGeom prst="rect">
            <a:avLst/>
          </a:prstGeom>
        </p:spPr>
      </p:pic>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11</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79512" y="-18912"/>
            <a:ext cx="8894712" cy="2151768"/>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      </a:t>
            </a:r>
            <a:br>
              <a:rPr lang="de-DE" kern="0" dirty="0"/>
            </a:br>
            <a:r>
              <a:rPr lang="de-DE" sz="1800" kern="0" dirty="0"/>
              <a:t>1. </a:t>
            </a:r>
            <a:r>
              <a:rPr lang="de-DE" sz="1800" kern="0" dirty="0" err="1"/>
              <a:t>Dehnungsmeßstreifen</a:t>
            </a:r>
            <a:r>
              <a:rPr lang="de-DE" sz="1800" kern="0" dirty="0"/>
              <a:t> und Wheatstone Brückenschaltung</a:t>
            </a:r>
            <a:endParaRPr lang="de-DE" sz="1800" i="1" kern="0" dirty="0">
              <a:latin typeface="Bauhaus 93" panose="04030905020B02020C02" pitchFamily="82" charset="0"/>
            </a:endParaRPr>
          </a:p>
        </p:txBody>
      </p:sp>
      <p:pic>
        <p:nvPicPr>
          <p:cNvPr id="2" name="Grafik 1">
            <a:extLst>
              <a:ext uri="{FF2B5EF4-FFF2-40B4-BE49-F238E27FC236}">
                <a16:creationId xmlns:a16="http://schemas.microsoft.com/office/drawing/2014/main" id="{C27CB542-81D8-4FA3-839D-366BEFCA836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39011" y="1749400"/>
            <a:ext cx="2608824" cy="1902095"/>
          </a:xfrm>
          <a:prstGeom prst="rect">
            <a:avLst/>
          </a:prstGeom>
        </p:spPr>
      </p:pic>
      <p:pic>
        <p:nvPicPr>
          <p:cNvPr id="8" name="Grafik 7">
            <a:extLst>
              <a:ext uri="{FF2B5EF4-FFF2-40B4-BE49-F238E27FC236}">
                <a16:creationId xmlns:a16="http://schemas.microsoft.com/office/drawing/2014/main" id="{E2C9804F-DD67-4118-9738-E8B673995532}"/>
              </a:ext>
            </a:extLst>
          </p:cNvPr>
          <p:cNvPicPr>
            <a:picLocks noChangeAspect="1"/>
          </p:cNvPicPr>
          <p:nvPr/>
        </p:nvPicPr>
        <p:blipFill>
          <a:blip r:embed="rId4"/>
          <a:stretch>
            <a:fillRect/>
          </a:stretch>
        </p:blipFill>
        <p:spPr>
          <a:xfrm>
            <a:off x="4081216" y="3959377"/>
            <a:ext cx="4412301" cy="2685181"/>
          </a:xfrm>
          <a:prstGeom prst="rect">
            <a:avLst/>
          </a:prstGeom>
        </p:spPr>
      </p:pic>
      <p:pic>
        <p:nvPicPr>
          <p:cNvPr id="9" name="Grafik 8">
            <a:extLst>
              <a:ext uri="{FF2B5EF4-FFF2-40B4-BE49-F238E27FC236}">
                <a16:creationId xmlns:a16="http://schemas.microsoft.com/office/drawing/2014/main" id="{709E904C-CA78-4DAE-AF40-D5E1A4E70A58}"/>
              </a:ext>
            </a:extLst>
          </p:cNvPr>
          <p:cNvPicPr>
            <a:picLocks noChangeAspect="1"/>
          </p:cNvPicPr>
          <p:nvPr/>
        </p:nvPicPr>
        <p:blipFill>
          <a:blip r:embed="rId5"/>
          <a:stretch>
            <a:fillRect/>
          </a:stretch>
        </p:blipFill>
        <p:spPr>
          <a:xfrm rot="16200000">
            <a:off x="966656" y="3676290"/>
            <a:ext cx="2437700" cy="3003876"/>
          </a:xfrm>
          <a:prstGeom prst="rect">
            <a:avLst/>
          </a:prstGeom>
        </p:spPr>
      </p:pic>
    </p:spTree>
    <p:extLst>
      <p:ext uri="{BB962C8B-B14F-4D97-AF65-F5344CB8AC3E}">
        <p14:creationId xmlns:p14="http://schemas.microsoft.com/office/powerpoint/2010/main" val="1589685631"/>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12</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475656" y="0"/>
            <a:ext cx="7416824"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r"/>
            <a:r>
              <a:rPr lang="de-DE" kern="0" dirty="0"/>
              <a:t>    1. Verdrahtung des Brückenverstärkers HX711</a:t>
            </a:r>
            <a:endParaRPr lang="de-DE" i="1" kern="0" dirty="0">
              <a:latin typeface="Bauhaus 93" panose="04030905020B02020C02" pitchFamily="82" charset="0"/>
            </a:endParaRPr>
          </a:p>
        </p:txBody>
      </p:sp>
      <p:pic>
        <p:nvPicPr>
          <p:cNvPr id="6" name="Grafik 5">
            <a:extLst>
              <a:ext uri="{FF2B5EF4-FFF2-40B4-BE49-F238E27FC236}">
                <a16:creationId xmlns:a16="http://schemas.microsoft.com/office/drawing/2014/main" id="{A4FF96A8-835C-4FCA-B23B-EFCCD8FEE951}"/>
              </a:ext>
            </a:extLst>
          </p:cNvPr>
          <p:cNvPicPr>
            <a:picLocks noChangeAspect="1"/>
          </p:cNvPicPr>
          <p:nvPr/>
        </p:nvPicPr>
        <p:blipFill>
          <a:blip r:embed="rId2"/>
          <a:stretch>
            <a:fillRect/>
          </a:stretch>
        </p:blipFill>
        <p:spPr>
          <a:xfrm>
            <a:off x="107503" y="2780928"/>
            <a:ext cx="3722547" cy="2232248"/>
          </a:xfrm>
          <a:prstGeom prst="rect">
            <a:avLst/>
          </a:prstGeom>
        </p:spPr>
      </p:pic>
      <p:pic>
        <p:nvPicPr>
          <p:cNvPr id="9" name="Grafik 8">
            <a:extLst>
              <a:ext uri="{FF2B5EF4-FFF2-40B4-BE49-F238E27FC236}">
                <a16:creationId xmlns:a16="http://schemas.microsoft.com/office/drawing/2014/main" id="{44A1F35F-9E5D-4965-9991-8326836BC26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004048" y="5298787"/>
            <a:ext cx="2791172" cy="1254413"/>
          </a:xfrm>
          <a:prstGeom prst="rect">
            <a:avLst/>
          </a:prstGeom>
        </p:spPr>
      </p:pic>
      <p:pic>
        <p:nvPicPr>
          <p:cNvPr id="2" name="Grafik 1">
            <a:extLst>
              <a:ext uri="{FF2B5EF4-FFF2-40B4-BE49-F238E27FC236}">
                <a16:creationId xmlns:a16="http://schemas.microsoft.com/office/drawing/2014/main" id="{A807E20A-BD02-4856-83B4-F70C021E73D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36260" y="1380742"/>
            <a:ext cx="4926748" cy="3663793"/>
          </a:xfrm>
          <a:prstGeom prst="rect">
            <a:avLst/>
          </a:prstGeom>
        </p:spPr>
      </p:pic>
      <p:pic>
        <p:nvPicPr>
          <p:cNvPr id="7" name="Grafik 6">
            <a:extLst>
              <a:ext uri="{FF2B5EF4-FFF2-40B4-BE49-F238E27FC236}">
                <a16:creationId xmlns:a16="http://schemas.microsoft.com/office/drawing/2014/main" id="{6D29CB5E-4F70-4530-890A-44FA6434CA85}"/>
              </a:ext>
            </a:extLst>
          </p:cNvPr>
          <p:cNvPicPr>
            <a:picLocks noChangeAspect="1"/>
          </p:cNvPicPr>
          <p:nvPr/>
        </p:nvPicPr>
        <p:blipFill>
          <a:blip r:embed="rId5"/>
          <a:stretch>
            <a:fillRect/>
          </a:stretch>
        </p:blipFill>
        <p:spPr>
          <a:xfrm>
            <a:off x="1920548" y="5672183"/>
            <a:ext cx="2526211" cy="431663"/>
          </a:xfrm>
          <a:prstGeom prst="rect">
            <a:avLst/>
          </a:prstGeom>
        </p:spPr>
      </p:pic>
      <p:pic>
        <p:nvPicPr>
          <p:cNvPr id="10" name="Grafik 9">
            <a:extLst>
              <a:ext uri="{FF2B5EF4-FFF2-40B4-BE49-F238E27FC236}">
                <a16:creationId xmlns:a16="http://schemas.microsoft.com/office/drawing/2014/main" id="{7E0CD759-634A-4BE1-91D3-59D2F78EC7B1}"/>
              </a:ext>
            </a:extLst>
          </p:cNvPr>
          <p:cNvPicPr>
            <a:picLocks noChangeAspect="1"/>
          </p:cNvPicPr>
          <p:nvPr/>
        </p:nvPicPr>
        <p:blipFill>
          <a:blip r:embed="rId6"/>
          <a:stretch>
            <a:fillRect/>
          </a:stretch>
        </p:blipFill>
        <p:spPr>
          <a:xfrm>
            <a:off x="1938403" y="6103846"/>
            <a:ext cx="2392087" cy="554964"/>
          </a:xfrm>
          <a:prstGeom prst="rect">
            <a:avLst/>
          </a:prstGeom>
        </p:spPr>
      </p:pic>
      <p:sp>
        <p:nvSpPr>
          <p:cNvPr id="11" name="Textfeld 10">
            <a:extLst>
              <a:ext uri="{FF2B5EF4-FFF2-40B4-BE49-F238E27FC236}">
                <a16:creationId xmlns:a16="http://schemas.microsoft.com/office/drawing/2014/main" id="{DDF87966-2470-4401-B405-C0F3794CADAE}"/>
              </a:ext>
            </a:extLst>
          </p:cNvPr>
          <p:cNvSpPr txBox="1"/>
          <p:nvPr/>
        </p:nvSpPr>
        <p:spPr>
          <a:xfrm>
            <a:off x="1938403" y="5411588"/>
            <a:ext cx="1848583" cy="276999"/>
          </a:xfrm>
          <a:prstGeom prst="rect">
            <a:avLst/>
          </a:prstGeom>
          <a:noFill/>
        </p:spPr>
        <p:txBody>
          <a:bodyPr wrap="none" rtlCol="0">
            <a:spAutoFit/>
          </a:bodyPr>
          <a:lstStyle/>
          <a:p>
            <a:r>
              <a:rPr lang="de-DE" sz="1200" dirty="0">
                <a:solidFill>
                  <a:schemeClr val="bg1"/>
                </a:solidFill>
              </a:rPr>
              <a:t>Quelle: </a:t>
            </a:r>
            <a:r>
              <a:rPr lang="de-DE" sz="1200" dirty="0" err="1">
                <a:solidFill>
                  <a:schemeClr val="bg1"/>
                </a:solidFill>
              </a:rPr>
              <a:t>zB</a:t>
            </a:r>
            <a:r>
              <a:rPr lang="de-DE" sz="1200" dirty="0">
                <a:solidFill>
                  <a:schemeClr val="bg1"/>
                </a:solidFill>
              </a:rPr>
              <a:t> Berrybase.de</a:t>
            </a:r>
          </a:p>
        </p:txBody>
      </p:sp>
      <p:cxnSp>
        <p:nvCxnSpPr>
          <p:cNvPr id="12" name="Gerade Verbindung mit Pfeil 11">
            <a:extLst>
              <a:ext uri="{FF2B5EF4-FFF2-40B4-BE49-F238E27FC236}">
                <a16:creationId xmlns:a16="http://schemas.microsoft.com/office/drawing/2014/main" id="{7826BE52-690C-47AF-97D7-21EA8DCEA4B9}"/>
              </a:ext>
            </a:extLst>
          </p:cNvPr>
          <p:cNvCxnSpPr>
            <a:cxnSpLocks/>
          </p:cNvCxnSpPr>
          <p:nvPr/>
        </p:nvCxnSpPr>
        <p:spPr>
          <a:xfrm flipH="1">
            <a:off x="6588224" y="2589076"/>
            <a:ext cx="347489" cy="440702"/>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217147"/>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13</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r"/>
            <a:br>
              <a:rPr lang="de-DE" kern="0" dirty="0"/>
            </a:br>
            <a:r>
              <a:rPr lang="de-DE" kern="0" dirty="0"/>
              <a:t>1. </a:t>
            </a:r>
            <a:r>
              <a:rPr lang="de-DE" kern="0" dirty="0" err="1"/>
              <a:t>Wägezellen</a:t>
            </a:r>
            <a:r>
              <a:rPr lang="de-DE" kern="0" dirty="0"/>
              <a:t> verkabeln </a:t>
            </a:r>
            <a:endParaRPr lang="de-DE" i="1" kern="0" dirty="0">
              <a:latin typeface="Bauhaus 93" panose="04030905020B02020C02" pitchFamily="82" charset="0"/>
            </a:endParaRPr>
          </a:p>
        </p:txBody>
      </p:sp>
      <p:pic>
        <p:nvPicPr>
          <p:cNvPr id="6" name="Grafik 5">
            <a:extLst>
              <a:ext uri="{FF2B5EF4-FFF2-40B4-BE49-F238E27FC236}">
                <a16:creationId xmlns:a16="http://schemas.microsoft.com/office/drawing/2014/main" id="{0EEB86B4-6579-4F9A-A69B-C512E965C7B9}"/>
              </a:ext>
            </a:extLst>
          </p:cNvPr>
          <p:cNvPicPr>
            <a:picLocks noChangeAspect="1"/>
          </p:cNvPicPr>
          <p:nvPr/>
        </p:nvPicPr>
        <p:blipFill>
          <a:blip r:embed="rId2"/>
          <a:stretch>
            <a:fillRect/>
          </a:stretch>
        </p:blipFill>
        <p:spPr>
          <a:xfrm>
            <a:off x="2570371" y="1583251"/>
            <a:ext cx="3160654" cy="4230667"/>
          </a:xfrm>
          <a:prstGeom prst="rect">
            <a:avLst/>
          </a:prstGeom>
        </p:spPr>
      </p:pic>
      <p:pic>
        <p:nvPicPr>
          <p:cNvPr id="9" name="Grafik 8">
            <a:extLst>
              <a:ext uri="{FF2B5EF4-FFF2-40B4-BE49-F238E27FC236}">
                <a16:creationId xmlns:a16="http://schemas.microsoft.com/office/drawing/2014/main" id="{552B64C9-83E2-485F-BA1C-0F2C9EC2BF4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rot="5400000">
            <a:off x="-4245" y="1941099"/>
            <a:ext cx="2156079" cy="1358892"/>
          </a:xfrm>
          <a:prstGeom prst="rect">
            <a:avLst/>
          </a:prstGeom>
        </p:spPr>
      </p:pic>
      <p:pic>
        <p:nvPicPr>
          <p:cNvPr id="13" name="Grafik 12">
            <a:extLst>
              <a:ext uri="{FF2B5EF4-FFF2-40B4-BE49-F238E27FC236}">
                <a16:creationId xmlns:a16="http://schemas.microsoft.com/office/drawing/2014/main" id="{761B5AF3-E364-4909-845F-D2BC262778F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rot="5400000">
            <a:off x="211115" y="3945970"/>
            <a:ext cx="2084416" cy="1717949"/>
          </a:xfrm>
          <a:prstGeom prst="rect">
            <a:avLst/>
          </a:prstGeom>
        </p:spPr>
      </p:pic>
      <p:pic>
        <p:nvPicPr>
          <p:cNvPr id="17" name="Grafik 16">
            <a:extLst>
              <a:ext uri="{FF2B5EF4-FFF2-40B4-BE49-F238E27FC236}">
                <a16:creationId xmlns:a16="http://schemas.microsoft.com/office/drawing/2014/main" id="{62691C6A-5AB3-48D2-9B89-63D357301B1A}"/>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rot="5400000">
            <a:off x="5399904" y="2082690"/>
            <a:ext cx="4071995" cy="3231787"/>
          </a:xfrm>
          <a:prstGeom prst="rect">
            <a:avLst/>
          </a:prstGeom>
        </p:spPr>
      </p:pic>
      <p:pic>
        <p:nvPicPr>
          <p:cNvPr id="18" name="Grafik 17">
            <a:extLst>
              <a:ext uri="{FF2B5EF4-FFF2-40B4-BE49-F238E27FC236}">
                <a16:creationId xmlns:a16="http://schemas.microsoft.com/office/drawing/2014/main" id="{7B670E45-4F84-4728-B6A7-DE0390030A6D}"/>
              </a:ext>
            </a:extLst>
          </p:cNvPr>
          <p:cNvPicPr>
            <a:picLocks noChangeAspect="1"/>
          </p:cNvPicPr>
          <p:nvPr/>
        </p:nvPicPr>
        <p:blipFill>
          <a:blip r:embed="rId6"/>
          <a:stretch>
            <a:fillRect/>
          </a:stretch>
        </p:blipFill>
        <p:spPr>
          <a:xfrm>
            <a:off x="3851920" y="5813918"/>
            <a:ext cx="4232622" cy="1002463"/>
          </a:xfrm>
          <a:prstGeom prst="rect">
            <a:avLst/>
          </a:prstGeom>
        </p:spPr>
      </p:pic>
      <p:cxnSp>
        <p:nvCxnSpPr>
          <p:cNvPr id="10" name="Gerade Verbindung mit Pfeil 9">
            <a:extLst>
              <a:ext uri="{FF2B5EF4-FFF2-40B4-BE49-F238E27FC236}">
                <a16:creationId xmlns:a16="http://schemas.microsoft.com/office/drawing/2014/main" id="{3C3E4712-51D7-480E-ABEF-E12C0BD82ADC}"/>
              </a:ext>
            </a:extLst>
          </p:cNvPr>
          <p:cNvCxnSpPr>
            <a:cxnSpLocks/>
          </p:cNvCxnSpPr>
          <p:nvPr/>
        </p:nvCxnSpPr>
        <p:spPr>
          <a:xfrm flipV="1">
            <a:off x="2771800" y="2780928"/>
            <a:ext cx="568011" cy="571737"/>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1" name="Gerade Verbindung mit Pfeil 10">
            <a:extLst>
              <a:ext uri="{FF2B5EF4-FFF2-40B4-BE49-F238E27FC236}">
                <a16:creationId xmlns:a16="http://schemas.microsoft.com/office/drawing/2014/main" id="{24B0AC8A-9F79-4724-932A-1B4054161C92}"/>
              </a:ext>
            </a:extLst>
          </p:cNvPr>
          <p:cNvCxnSpPr>
            <a:cxnSpLocks/>
          </p:cNvCxnSpPr>
          <p:nvPr/>
        </p:nvCxnSpPr>
        <p:spPr>
          <a:xfrm flipV="1">
            <a:off x="4232564" y="2717573"/>
            <a:ext cx="568011" cy="571737"/>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46054420-15B1-4553-997B-144EF95B98EA}"/>
              </a:ext>
            </a:extLst>
          </p:cNvPr>
          <p:cNvPicPr>
            <a:picLocks noChangeAspect="1"/>
          </p:cNvPicPr>
          <p:nvPr/>
        </p:nvPicPr>
        <p:blipFill>
          <a:blip r:embed="rId7"/>
          <a:stretch>
            <a:fillRect/>
          </a:stretch>
        </p:blipFill>
        <p:spPr>
          <a:xfrm>
            <a:off x="6476041" y="6438993"/>
            <a:ext cx="1336319" cy="365443"/>
          </a:xfrm>
          <a:prstGeom prst="rect">
            <a:avLst/>
          </a:prstGeom>
        </p:spPr>
      </p:pic>
      <p:sp>
        <p:nvSpPr>
          <p:cNvPr id="14" name="Textfeld 13">
            <a:extLst>
              <a:ext uri="{FF2B5EF4-FFF2-40B4-BE49-F238E27FC236}">
                <a16:creationId xmlns:a16="http://schemas.microsoft.com/office/drawing/2014/main" id="{54F23166-21C3-4C13-978D-3664F195DCF5}"/>
              </a:ext>
            </a:extLst>
          </p:cNvPr>
          <p:cNvSpPr txBox="1"/>
          <p:nvPr/>
        </p:nvSpPr>
        <p:spPr>
          <a:xfrm>
            <a:off x="347538" y="6023494"/>
            <a:ext cx="3464410" cy="830997"/>
          </a:xfrm>
          <a:prstGeom prst="rect">
            <a:avLst/>
          </a:prstGeom>
          <a:noFill/>
        </p:spPr>
        <p:txBody>
          <a:bodyPr wrap="none" rtlCol="0">
            <a:spAutoFit/>
          </a:bodyPr>
          <a:lstStyle/>
          <a:p>
            <a:r>
              <a:rPr lang="de-DE" sz="1600" dirty="0">
                <a:solidFill>
                  <a:schemeClr val="bg1"/>
                </a:solidFill>
              </a:rPr>
              <a:t>Position der </a:t>
            </a:r>
            <a:r>
              <a:rPr lang="de-DE" sz="1600" dirty="0" err="1">
                <a:solidFill>
                  <a:schemeClr val="bg1"/>
                </a:solidFill>
              </a:rPr>
              <a:t>Wägezellen</a:t>
            </a:r>
            <a:r>
              <a:rPr lang="de-DE" sz="1600" dirty="0">
                <a:solidFill>
                  <a:schemeClr val="bg1"/>
                </a:solidFill>
              </a:rPr>
              <a:t> </a:t>
            </a:r>
            <a:r>
              <a:rPr lang="de-DE" sz="1600" u="sng" dirty="0">
                <a:solidFill>
                  <a:schemeClr val="bg1"/>
                </a:solidFill>
              </a:rPr>
              <a:t>zueinander</a:t>
            </a:r>
          </a:p>
          <a:p>
            <a:r>
              <a:rPr lang="de-DE" sz="1600" dirty="0">
                <a:solidFill>
                  <a:schemeClr val="bg1"/>
                </a:solidFill>
              </a:rPr>
              <a:t>nicht verändern!</a:t>
            </a:r>
          </a:p>
          <a:p>
            <a:endParaRPr lang="de-DE" sz="1600" dirty="0">
              <a:solidFill>
                <a:schemeClr val="bg1"/>
              </a:solidFill>
            </a:endParaRPr>
          </a:p>
        </p:txBody>
      </p:sp>
      <p:sp>
        <p:nvSpPr>
          <p:cNvPr id="15" name="Textfeld 14">
            <a:extLst>
              <a:ext uri="{FF2B5EF4-FFF2-40B4-BE49-F238E27FC236}">
                <a16:creationId xmlns:a16="http://schemas.microsoft.com/office/drawing/2014/main" id="{05D67194-E7F7-452D-B99D-64570C53EFCF}"/>
              </a:ext>
            </a:extLst>
          </p:cNvPr>
          <p:cNvSpPr txBox="1"/>
          <p:nvPr/>
        </p:nvSpPr>
        <p:spPr>
          <a:xfrm>
            <a:off x="269632" y="1214089"/>
            <a:ext cx="1810111" cy="584775"/>
          </a:xfrm>
          <a:prstGeom prst="rect">
            <a:avLst/>
          </a:prstGeom>
          <a:noFill/>
        </p:spPr>
        <p:txBody>
          <a:bodyPr wrap="none" rtlCol="0">
            <a:spAutoFit/>
          </a:bodyPr>
          <a:lstStyle/>
          <a:p>
            <a:r>
              <a:rPr lang="de-DE" sz="1600" dirty="0">
                <a:solidFill>
                  <a:schemeClr val="bg1"/>
                </a:solidFill>
              </a:rPr>
              <a:t>Spiegelklebeband</a:t>
            </a:r>
          </a:p>
          <a:p>
            <a:endParaRPr lang="de-DE" sz="1600" dirty="0">
              <a:solidFill>
                <a:schemeClr val="bg1"/>
              </a:solidFill>
            </a:endParaRPr>
          </a:p>
        </p:txBody>
      </p:sp>
      <p:cxnSp>
        <p:nvCxnSpPr>
          <p:cNvPr id="16" name="Gerade Verbindung mit Pfeil 15">
            <a:extLst>
              <a:ext uri="{FF2B5EF4-FFF2-40B4-BE49-F238E27FC236}">
                <a16:creationId xmlns:a16="http://schemas.microsoft.com/office/drawing/2014/main" id="{143D8BDF-87FD-4ECC-BB5F-54F2FA14112F}"/>
              </a:ext>
            </a:extLst>
          </p:cNvPr>
          <p:cNvCxnSpPr>
            <a:cxnSpLocks/>
          </p:cNvCxnSpPr>
          <p:nvPr/>
        </p:nvCxnSpPr>
        <p:spPr>
          <a:xfrm>
            <a:off x="611560" y="2011949"/>
            <a:ext cx="362816" cy="768979"/>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2996115"/>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6C1B9BB2-83B6-41E3-AD79-2E5CA8B1110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2041098">
            <a:off x="1793208" y="1329108"/>
            <a:ext cx="3420181" cy="3813453"/>
          </a:xfrm>
          <a:prstGeom prst="rect">
            <a:avLst/>
          </a:prstGeom>
        </p:spPr>
      </p:pic>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14</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br>
              <a:rPr lang="de-DE" kern="0" dirty="0"/>
            </a:br>
            <a:endParaRPr lang="de-DE" i="1" kern="0" dirty="0">
              <a:latin typeface="Bauhaus 93" panose="04030905020B02020C02" pitchFamily="82" charset="0"/>
            </a:endParaRPr>
          </a:p>
        </p:txBody>
      </p:sp>
      <p:pic>
        <p:nvPicPr>
          <p:cNvPr id="6" name="Grafik 5">
            <a:extLst>
              <a:ext uri="{FF2B5EF4-FFF2-40B4-BE49-F238E27FC236}">
                <a16:creationId xmlns:a16="http://schemas.microsoft.com/office/drawing/2014/main" id="{358E74F2-0779-43E6-93D1-4D8E5E2A0CE9}"/>
              </a:ext>
            </a:extLst>
          </p:cNvPr>
          <p:cNvPicPr>
            <a:picLocks noChangeAspect="1"/>
          </p:cNvPicPr>
          <p:nvPr/>
        </p:nvPicPr>
        <p:blipFill>
          <a:blip r:embed="rId3"/>
          <a:stretch>
            <a:fillRect/>
          </a:stretch>
        </p:blipFill>
        <p:spPr>
          <a:xfrm>
            <a:off x="248466" y="5150404"/>
            <a:ext cx="2379318" cy="1400138"/>
          </a:xfrm>
          <a:prstGeom prst="rect">
            <a:avLst/>
          </a:prstGeom>
        </p:spPr>
      </p:pic>
      <p:pic>
        <p:nvPicPr>
          <p:cNvPr id="7" name="Grafik 6">
            <a:extLst>
              <a:ext uri="{FF2B5EF4-FFF2-40B4-BE49-F238E27FC236}">
                <a16:creationId xmlns:a16="http://schemas.microsoft.com/office/drawing/2014/main" id="{6B6FE9B3-A8BF-44E2-AC0C-F134E110A00C}"/>
              </a:ext>
            </a:extLst>
          </p:cNvPr>
          <p:cNvPicPr>
            <a:picLocks noChangeAspect="1"/>
          </p:cNvPicPr>
          <p:nvPr/>
        </p:nvPicPr>
        <p:blipFill>
          <a:blip r:embed="rId4"/>
          <a:stretch>
            <a:fillRect/>
          </a:stretch>
        </p:blipFill>
        <p:spPr>
          <a:xfrm>
            <a:off x="6357307" y="749630"/>
            <a:ext cx="2277630" cy="2175314"/>
          </a:xfrm>
          <a:prstGeom prst="rect">
            <a:avLst/>
          </a:prstGeom>
        </p:spPr>
      </p:pic>
      <p:cxnSp>
        <p:nvCxnSpPr>
          <p:cNvPr id="11" name="Gerade Verbindung mit Pfeil 10">
            <a:extLst>
              <a:ext uri="{FF2B5EF4-FFF2-40B4-BE49-F238E27FC236}">
                <a16:creationId xmlns:a16="http://schemas.microsoft.com/office/drawing/2014/main" id="{9081867F-3056-45CF-93AF-B7373A1B24EF}"/>
              </a:ext>
            </a:extLst>
          </p:cNvPr>
          <p:cNvCxnSpPr/>
          <p:nvPr/>
        </p:nvCxnSpPr>
        <p:spPr>
          <a:xfrm flipV="1">
            <a:off x="1775106" y="3284984"/>
            <a:ext cx="1728192" cy="2088232"/>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B5B4C8FE-167D-488F-906E-56A065FC995B}"/>
              </a:ext>
            </a:extLst>
          </p:cNvPr>
          <p:cNvCxnSpPr>
            <a:cxnSpLocks/>
          </p:cNvCxnSpPr>
          <p:nvPr/>
        </p:nvCxnSpPr>
        <p:spPr>
          <a:xfrm flipH="1">
            <a:off x="2912618" y="2202797"/>
            <a:ext cx="4018278" cy="79208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6" name="Grafik 15">
            <a:extLst>
              <a:ext uri="{FF2B5EF4-FFF2-40B4-BE49-F238E27FC236}">
                <a16:creationId xmlns:a16="http://schemas.microsoft.com/office/drawing/2014/main" id="{8233DCA1-D75B-4738-B196-D41BFEFEE756}"/>
              </a:ext>
            </a:extLst>
          </p:cNvPr>
          <p:cNvPicPr>
            <a:picLocks noChangeAspect="1"/>
          </p:cNvPicPr>
          <p:nvPr/>
        </p:nvPicPr>
        <p:blipFill>
          <a:blip r:embed="rId5"/>
          <a:stretch>
            <a:fillRect/>
          </a:stretch>
        </p:blipFill>
        <p:spPr>
          <a:xfrm rot="20024345">
            <a:off x="6116851" y="3149484"/>
            <a:ext cx="1785874" cy="3493724"/>
          </a:xfrm>
          <a:prstGeom prst="rect">
            <a:avLst/>
          </a:prstGeom>
        </p:spPr>
      </p:pic>
      <p:pic>
        <p:nvPicPr>
          <p:cNvPr id="17" name="Grafik 16">
            <a:extLst>
              <a:ext uri="{FF2B5EF4-FFF2-40B4-BE49-F238E27FC236}">
                <a16:creationId xmlns:a16="http://schemas.microsoft.com/office/drawing/2014/main" id="{6DDB9F42-941C-4846-88C3-99B68C155E55}"/>
              </a:ext>
            </a:extLst>
          </p:cNvPr>
          <p:cNvPicPr>
            <a:picLocks noChangeAspect="1"/>
          </p:cNvPicPr>
          <p:nvPr/>
        </p:nvPicPr>
        <p:blipFill>
          <a:blip r:embed="rId6"/>
          <a:stretch>
            <a:fillRect/>
          </a:stretch>
        </p:blipFill>
        <p:spPr>
          <a:xfrm>
            <a:off x="255376" y="1287611"/>
            <a:ext cx="1428750" cy="1114425"/>
          </a:xfrm>
          <a:prstGeom prst="rect">
            <a:avLst/>
          </a:prstGeom>
        </p:spPr>
      </p:pic>
      <p:cxnSp>
        <p:nvCxnSpPr>
          <p:cNvPr id="18" name="Gerade Verbindung mit Pfeil 17">
            <a:extLst>
              <a:ext uri="{FF2B5EF4-FFF2-40B4-BE49-F238E27FC236}">
                <a16:creationId xmlns:a16="http://schemas.microsoft.com/office/drawing/2014/main" id="{5D518537-2A2E-4BF9-9BEF-56672492A709}"/>
              </a:ext>
            </a:extLst>
          </p:cNvPr>
          <p:cNvCxnSpPr>
            <a:cxnSpLocks/>
          </p:cNvCxnSpPr>
          <p:nvPr/>
        </p:nvCxnSpPr>
        <p:spPr>
          <a:xfrm>
            <a:off x="1684126" y="2402036"/>
            <a:ext cx="955076" cy="48319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22" name="Textfeld 21">
            <a:extLst>
              <a:ext uri="{FF2B5EF4-FFF2-40B4-BE49-F238E27FC236}">
                <a16:creationId xmlns:a16="http://schemas.microsoft.com/office/drawing/2014/main" id="{30F91BC4-0677-4F2B-963E-94FF2768F034}"/>
              </a:ext>
            </a:extLst>
          </p:cNvPr>
          <p:cNvSpPr txBox="1"/>
          <p:nvPr/>
        </p:nvSpPr>
        <p:spPr>
          <a:xfrm>
            <a:off x="255376" y="3068960"/>
            <a:ext cx="444352" cy="461665"/>
          </a:xfrm>
          <a:prstGeom prst="rect">
            <a:avLst/>
          </a:prstGeom>
          <a:noFill/>
        </p:spPr>
        <p:txBody>
          <a:bodyPr wrap="none" rtlCol="0">
            <a:spAutoFit/>
          </a:bodyPr>
          <a:lstStyle/>
          <a:p>
            <a:r>
              <a:rPr lang="de-DE" dirty="0">
                <a:sym typeface="Wingdings" panose="05000000000000000000" pitchFamily="2" charset="2"/>
              </a:rPr>
              <a:t></a:t>
            </a:r>
          </a:p>
        </p:txBody>
      </p:sp>
      <p:pic>
        <p:nvPicPr>
          <p:cNvPr id="23" name="Grafik 22">
            <a:extLst>
              <a:ext uri="{FF2B5EF4-FFF2-40B4-BE49-F238E27FC236}">
                <a16:creationId xmlns:a16="http://schemas.microsoft.com/office/drawing/2014/main" id="{D3C8DE9F-3FD0-44B7-A53A-08E31B57F96D}"/>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44511" y="1974201"/>
            <a:ext cx="360291" cy="357048"/>
          </a:xfrm>
          <a:prstGeom prst="rect">
            <a:avLst/>
          </a:prstGeom>
        </p:spPr>
      </p:pic>
      <p:pic>
        <p:nvPicPr>
          <p:cNvPr id="3" name="Grafik 2">
            <a:extLst>
              <a:ext uri="{FF2B5EF4-FFF2-40B4-BE49-F238E27FC236}">
                <a16:creationId xmlns:a16="http://schemas.microsoft.com/office/drawing/2014/main" id="{D483E12A-143E-490E-94C2-8BE9CCF48F8D}"/>
              </a:ext>
            </a:extLst>
          </p:cNvPr>
          <p:cNvPicPr>
            <a:picLocks noChangeAspect="1"/>
          </p:cNvPicPr>
          <p:nvPr/>
        </p:nvPicPr>
        <p:blipFill>
          <a:blip r:embed="rId8"/>
          <a:stretch>
            <a:fillRect/>
          </a:stretch>
        </p:blipFill>
        <p:spPr>
          <a:xfrm rot="19543821">
            <a:off x="4268953" y="5283693"/>
            <a:ext cx="1706208" cy="1223825"/>
          </a:xfrm>
          <a:prstGeom prst="rect">
            <a:avLst/>
          </a:prstGeom>
        </p:spPr>
      </p:pic>
      <p:cxnSp>
        <p:nvCxnSpPr>
          <p:cNvPr id="15" name="Gerade Verbindung mit Pfeil 14">
            <a:extLst>
              <a:ext uri="{FF2B5EF4-FFF2-40B4-BE49-F238E27FC236}">
                <a16:creationId xmlns:a16="http://schemas.microsoft.com/office/drawing/2014/main" id="{C6C76B50-AD40-4244-8F29-7674270E34EE}"/>
              </a:ext>
            </a:extLst>
          </p:cNvPr>
          <p:cNvCxnSpPr>
            <a:cxnSpLocks/>
          </p:cNvCxnSpPr>
          <p:nvPr/>
        </p:nvCxnSpPr>
        <p:spPr>
          <a:xfrm flipH="1" flipV="1">
            <a:off x="2295005" y="3322221"/>
            <a:ext cx="2409718" cy="1937834"/>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9CCBE7AB-A8EC-44E3-9646-CE1CD7A7C1DB}"/>
              </a:ext>
            </a:extLst>
          </p:cNvPr>
          <p:cNvSpPr txBox="1"/>
          <p:nvPr/>
        </p:nvSpPr>
        <p:spPr>
          <a:xfrm>
            <a:off x="5039838" y="6042774"/>
            <a:ext cx="1654620" cy="584775"/>
          </a:xfrm>
          <a:prstGeom prst="rect">
            <a:avLst/>
          </a:prstGeom>
          <a:noFill/>
        </p:spPr>
        <p:txBody>
          <a:bodyPr wrap="none" rtlCol="0">
            <a:spAutoFit/>
          </a:bodyPr>
          <a:lstStyle/>
          <a:p>
            <a:r>
              <a:rPr lang="de-DE" sz="1600" dirty="0">
                <a:solidFill>
                  <a:schemeClr val="bg1"/>
                </a:solidFill>
              </a:rPr>
              <a:t>Netzteil 5V 2.5A</a:t>
            </a:r>
          </a:p>
          <a:p>
            <a:r>
              <a:rPr lang="de-DE" sz="1600" dirty="0">
                <a:solidFill>
                  <a:schemeClr val="bg1"/>
                </a:solidFill>
              </a:rPr>
              <a:t>mit Micro-USB </a:t>
            </a:r>
          </a:p>
        </p:txBody>
      </p:sp>
    </p:spTree>
    <p:extLst>
      <p:ext uri="{BB962C8B-B14F-4D97-AF65-F5344CB8AC3E}">
        <p14:creationId xmlns:p14="http://schemas.microsoft.com/office/powerpoint/2010/main" val="231482329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15</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477516" y="0"/>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l"/>
            <a:br>
              <a:rPr lang="de-DE" kern="0" dirty="0"/>
            </a:br>
            <a:r>
              <a:rPr lang="de-DE" kern="0" dirty="0"/>
              <a:t> 2. Thingspeak.com Konto einrichten</a:t>
            </a:r>
            <a:endParaRPr lang="de-DE" i="1" kern="0" dirty="0">
              <a:latin typeface="Bauhaus 93" panose="04030905020B02020C02" pitchFamily="82" charset="0"/>
            </a:endParaRPr>
          </a:p>
        </p:txBody>
      </p:sp>
      <p:pic>
        <p:nvPicPr>
          <p:cNvPr id="3" name="Grafik 2">
            <a:extLst>
              <a:ext uri="{FF2B5EF4-FFF2-40B4-BE49-F238E27FC236}">
                <a16:creationId xmlns:a16="http://schemas.microsoft.com/office/drawing/2014/main" id="{8CAEE2E0-2D85-48BF-962F-4D8AB2688C62}"/>
              </a:ext>
            </a:extLst>
          </p:cNvPr>
          <p:cNvPicPr>
            <a:picLocks noChangeAspect="1"/>
          </p:cNvPicPr>
          <p:nvPr/>
        </p:nvPicPr>
        <p:blipFill>
          <a:blip r:embed="rId2"/>
          <a:stretch>
            <a:fillRect/>
          </a:stretch>
        </p:blipFill>
        <p:spPr>
          <a:xfrm>
            <a:off x="467544" y="1809866"/>
            <a:ext cx="2371831" cy="564722"/>
          </a:xfrm>
          <a:prstGeom prst="rect">
            <a:avLst/>
          </a:prstGeom>
        </p:spPr>
      </p:pic>
      <p:pic>
        <p:nvPicPr>
          <p:cNvPr id="6" name="Grafik 5">
            <a:extLst>
              <a:ext uri="{FF2B5EF4-FFF2-40B4-BE49-F238E27FC236}">
                <a16:creationId xmlns:a16="http://schemas.microsoft.com/office/drawing/2014/main" id="{897ECDAE-DE45-416C-BEB0-835CE5A4C73A}"/>
              </a:ext>
            </a:extLst>
          </p:cNvPr>
          <p:cNvPicPr>
            <a:picLocks noChangeAspect="1"/>
          </p:cNvPicPr>
          <p:nvPr/>
        </p:nvPicPr>
        <p:blipFill>
          <a:blip r:embed="rId3"/>
          <a:stretch>
            <a:fillRect/>
          </a:stretch>
        </p:blipFill>
        <p:spPr>
          <a:xfrm>
            <a:off x="249819" y="3264393"/>
            <a:ext cx="2951296" cy="2337825"/>
          </a:xfrm>
          <a:prstGeom prst="rect">
            <a:avLst/>
          </a:prstGeom>
        </p:spPr>
      </p:pic>
      <p:pic>
        <p:nvPicPr>
          <p:cNvPr id="8" name="Grafik 7">
            <a:extLst>
              <a:ext uri="{FF2B5EF4-FFF2-40B4-BE49-F238E27FC236}">
                <a16:creationId xmlns:a16="http://schemas.microsoft.com/office/drawing/2014/main" id="{B487758F-1F13-4B8A-8E34-4CA2FE22F2B1}"/>
              </a:ext>
            </a:extLst>
          </p:cNvPr>
          <p:cNvPicPr>
            <a:picLocks noChangeAspect="1"/>
          </p:cNvPicPr>
          <p:nvPr/>
        </p:nvPicPr>
        <p:blipFill>
          <a:blip r:embed="rId4"/>
          <a:stretch>
            <a:fillRect/>
          </a:stretch>
        </p:blipFill>
        <p:spPr>
          <a:xfrm>
            <a:off x="3201115" y="1484783"/>
            <a:ext cx="2234981" cy="2948523"/>
          </a:xfrm>
          <a:prstGeom prst="rect">
            <a:avLst/>
          </a:prstGeom>
        </p:spPr>
      </p:pic>
      <p:pic>
        <p:nvPicPr>
          <p:cNvPr id="9" name="Grafik 8">
            <a:extLst>
              <a:ext uri="{FF2B5EF4-FFF2-40B4-BE49-F238E27FC236}">
                <a16:creationId xmlns:a16="http://schemas.microsoft.com/office/drawing/2014/main" id="{B9B6CAE9-36BD-4624-B0A1-740BE81C7C05}"/>
              </a:ext>
            </a:extLst>
          </p:cNvPr>
          <p:cNvPicPr>
            <a:picLocks noChangeAspect="1"/>
          </p:cNvPicPr>
          <p:nvPr/>
        </p:nvPicPr>
        <p:blipFill>
          <a:blip r:embed="rId5"/>
          <a:stretch>
            <a:fillRect/>
          </a:stretch>
        </p:blipFill>
        <p:spPr>
          <a:xfrm>
            <a:off x="4572000" y="2962976"/>
            <a:ext cx="4394189" cy="3418352"/>
          </a:xfrm>
          <a:prstGeom prst="rect">
            <a:avLst/>
          </a:prstGeom>
        </p:spPr>
      </p:pic>
      <p:cxnSp>
        <p:nvCxnSpPr>
          <p:cNvPr id="10" name="Gerade Verbindung mit Pfeil 9">
            <a:extLst>
              <a:ext uri="{FF2B5EF4-FFF2-40B4-BE49-F238E27FC236}">
                <a16:creationId xmlns:a16="http://schemas.microsoft.com/office/drawing/2014/main" id="{5635CD32-54EB-4D00-BD1F-8CC6FB1AE56E}"/>
              </a:ext>
            </a:extLst>
          </p:cNvPr>
          <p:cNvCxnSpPr>
            <a:cxnSpLocks/>
          </p:cNvCxnSpPr>
          <p:nvPr/>
        </p:nvCxnSpPr>
        <p:spPr>
          <a:xfrm>
            <a:off x="1907704" y="1591956"/>
            <a:ext cx="576064"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2" name="Gerade Verbindung mit Pfeil 11">
            <a:extLst>
              <a:ext uri="{FF2B5EF4-FFF2-40B4-BE49-F238E27FC236}">
                <a16:creationId xmlns:a16="http://schemas.microsoft.com/office/drawing/2014/main" id="{767B709F-D7B3-4584-A0E6-3088AEEDD82A}"/>
              </a:ext>
            </a:extLst>
          </p:cNvPr>
          <p:cNvCxnSpPr>
            <a:cxnSpLocks/>
          </p:cNvCxnSpPr>
          <p:nvPr/>
        </p:nvCxnSpPr>
        <p:spPr>
          <a:xfrm flipH="1">
            <a:off x="1356288" y="4003180"/>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0EBDFFBA-D9EE-4D70-AAD3-8E03251B50FC}"/>
              </a:ext>
            </a:extLst>
          </p:cNvPr>
          <p:cNvCxnSpPr>
            <a:cxnSpLocks/>
          </p:cNvCxnSpPr>
          <p:nvPr/>
        </p:nvCxnSpPr>
        <p:spPr>
          <a:xfrm flipH="1">
            <a:off x="4061811" y="1591956"/>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B5F7DF5D-085F-45EB-AB95-EFD97E2F0CF3}"/>
              </a:ext>
            </a:extLst>
          </p:cNvPr>
          <p:cNvCxnSpPr>
            <a:cxnSpLocks/>
          </p:cNvCxnSpPr>
          <p:nvPr/>
        </p:nvCxnSpPr>
        <p:spPr>
          <a:xfrm flipH="1">
            <a:off x="3781350" y="2448737"/>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8" name="Gerade Verbindung mit Pfeil 17">
            <a:extLst>
              <a:ext uri="{FF2B5EF4-FFF2-40B4-BE49-F238E27FC236}">
                <a16:creationId xmlns:a16="http://schemas.microsoft.com/office/drawing/2014/main" id="{E5FFDFA5-21CE-49A1-A195-60E7DBE889F3}"/>
              </a:ext>
            </a:extLst>
          </p:cNvPr>
          <p:cNvCxnSpPr>
            <a:cxnSpLocks/>
          </p:cNvCxnSpPr>
          <p:nvPr/>
        </p:nvCxnSpPr>
        <p:spPr>
          <a:xfrm flipH="1">
            <a:off x="3880941" y="2803430"/>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9" name="Gerade Verbindung mit Pfeil 18">
            <a:extLst>
              <a:ext uri="{FF2B5EF4-FFF2-40B4-BE49-F238E27FC236}">
                <a16:creationId xmlns:a16="http://schemas.microsoft.com/office/drawing/2014/main" id="{B2F58CA2-01A1-4BB9-97C0-DC5DEC6226EE}"/>
              </a:ext>
            </a:extLst>
          </p:cNvPr>
          <p:cNvCxnSpPr>
            <a:cxnSpLocks/>
          </p:cNvCxnSpPr>
          <p:nvPr/>
        </p:nvCxnSpPr>
        <p:spPr>
          <a:xfrm flipH="1">
            <a:off x="3781350" y="3228163"/>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22A41E77-BACF-481E-8DB5-6C24370F3D97}"/>
              </a:ext>
            </a:extLst>
          </p:cNvPr>
          <p:cNvCxnSpPr>
            <a:cxnSpLocks/>
          </p:cNvCxnSpPr>
          <p:nvPr/>
        </p:nvCxnSpPr>
        <p:spPr>
          <a:xfrm flipH="1">
            <a:off x="6372200" y="4217281"/>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23D48FE4-C1D2-46B6-A9F9-9F1AA3351E23}"/>
              </a:ext>
            </a:extLst>
          </p:cNvPr>
          <p:cNvCxnSpPr>
            <a:cxnSpLocks/>
          </p:cNvCxnSpPr>
          <p:nvPr/>
        </p:nvCxnSpPr>
        <p:spPr>
          <a:xfrm flipH="1">
            <a:off x="5632494" y="4206002"/>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41914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16</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477516" y="0"/>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l"/>
            <a:br>
              <a:rPr lang="de-DE" kern="0" dirty="0"/>
            </a:br>
            <a:r>
              <a:rPr lang="de-DE" kern="0" dirty="0"/>
              <a:t> 2. Thingspeak.com Kanäle einrichten</a:t>
            </a:r>
            <a:endParaRPr lang="de-DE" i="1" kern="0" dirty="0">
              <a:latin typeface="Bauhaus 93" panose="04030905020B02020C02" pitchFamily="82" charset="0"/>
            </a:endParaRPr>
          </a:p>
        </p:txBody>
      </p:sp>
      <p:pic>
        <p:nvPicPr>
          <p:cNvPr id="2" name="Grafik 1">
            <a:extLst>
              <a:ext uri="{FF2B5EF4-FFF2-40B4-BE49-F238E27FC236}">
                <a16:creationId xmlns:a16="http://schemas.microsoft.com/office/drawing/2014/main" id="{CE413B1D-B77B-4546-B54B-96774BBF054F}"/>
              </a:ext>
            </a:extLst>
          </p:cNvPr>
          <p:cNvPicPr>
            <a:picLocks noChangeAspect="1"/>
          </p:cNvPicPr>
          <p:nvPr/>
        </p:nvPicPr>
        <p:blipFill>
          <a:blip r:embed="rId2"/>
          <a:stretch>
            <a:fillRect/>
          </a:stretch>
        </p:blipFill>
        <p:spPr>
          <a:xfrm>
            <a:off x="395536" y="2132856"/>
            <a:ext cx="3601359" cy="2736304"/>
          </a:xfrm>
          <a:prstGeom prst="rect">
            <a:avLst/>
          </a:prstGeom>
        </p:spPr>
      </p:pic>
      <p:pic>
        <p:nvPicPr>
          <p:cNvPr id="11" name="Grafik 10">
            <a:extLst>
              <a:ext uri="{FF2B5EF4-FFF2-40B4-BE49-F238E27FC236}">
                <a16:creationId xmlns:a16="http://schemas.microsoft.com/office/drawing/2014/main" id="{9468E198-6BD0-4E95-9D7E-D23C25A1A6F6}"/>
              </a:ext>
            </a:extLst>
          </p:cNvPr>
          <p:cNvPicPr>
            <a:picLocks noChangeAspect="1"/>
          </p:cNvPicPr>
          <p:nvPr/>
        </p:nvPicPr>
        <p:blipFill>
          <a:blip r:embed="rId3"/>
          <a:stretch>
            <a:fillRect/>
          </a:stretch>
        </p:blipFill>
        <p:spPr>
          <a:xfrm>
            <a:off x="4572000" y="2232248"/>
            <a:ext cx="4269027" cy="4149080"/>
          </a:xfrm>
          <a:prstGeom prst="rect">
            <a:avLst/>
          </a:prstGeom>
        </p:spPr>
      </p:pic>
      <p:cxnSp>
        <p:nvCxnSpPr>
          <p:cNvPr id="22" name="Gerade Verbindung mit Pfeil 21">
            <a:extLst>
              <a:ext uri="{FF2B5EF4-FFF2-40B4-BE49-F238E27FC236}">
                <a16:creationId xmlns:a16="http://schemas.microsoft.com/office/drawing/2014/main" id="{2AD0DCC4-A09F-48A4-8347-A93489E6BF6D}"/>
              </a:ext>
            </a:extLst>
          </p:cNvPr>
          <p:cNvCxnSpPr>
            <a:cxnSpLocks/>
          </p:cNvCxnSpPr>
          <p:nvPr/>
        </p:nvCxnSpPr>
        <p:spPr>
          <a:xfrm flipH="1">
            <a:off x="6012160" y="3573016"/>
            <a:ext cx="361740" cy="43204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3" name="Ellipse 12">
            <a:extLst>
              <a:ext uri="{FF2B5EF4-FFF2-40B4-BE49-F238E27FC236}">
                <a16:creationId xmlns:a16="http://schemas.microsoft.com/office/drawing/2014/main" id="{64912BF6-EB56-4EA5-B28B-E0BC3E1923E3}"/>
              </a:ext>
            </a:extLst>
          </p:cNvPr>
          <p:cNvSpPr/>
          <p:nvPr/>
        </p:nvSpPr>
        <p:spPr>
          <a:xfrm>
            <a:off x="1477516" y="2780928"/>
            <a:ext cx="646212" cy="432048"/>
          </a:xfrm>
          <a:prstGeom prst="ellipse">
            <a:avLst/>
          </a:prstGeom>
          <a:noFill/>
          <a:ln w="349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Ellipse 22">
            <a:extLst>
              <a:ext uri="{FF2B5EF4-FFF2-40B4-BE49-F238E27FC236}">
                <a16:creationId xmlns:a16="http://schemas.microsoft.com/office/drawing/2014/main" id="{5A735D27-E4CD-4A58-A8EB-6B5CFA7B97AE}"/>
              </a:ext>
            </a:extLst>
          </p:cNvPr>
          <p:cNvSpPr/>
          <p:nvPr/>
        </p:nvSpPr>
        <p:spPr>
          <a:xfrm>
            <a:off x="7236296" y="3102508"/>
            <a:ext cx="646212" cy="432048"/>
          </a:xfrm>
          <a:prstGeom prst="ellipse">
            <a:avLst/>
          </a:prstGeom>
          <a:noFill/>
          <a:ln w="349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Ellipse 25">
            <a:extLst>
              <a:ext uri="{FF2B5EF4-FFF2-40B4-BE49-F238E27FC236}">
                <a16:creationId xmlns:a16="http://schemas.microsoft.com/office/drawing/2014/main" id="{110180BD-7084-479E-9ADE-71E079C75DAF}"/>
              </a:ext>
            </a:extLst>
          </p:cNvPr>
          <p:cNvSpPr/>
          <p:nvPr/>
        </p:nvSpPr>
        <p:spPr>
          <a:xfrm>
            <a:off x="1331640" y="4293096"/>
            <a:ext cx="646212" cy="432048"/>
          </a:xfrm>
          <a:prstGeom prst="ellipse">
            <a:avLst/>
          </a:prstGeom>
          <a:noFill/>
          <a:ln w="3492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a:extLst>
              <a:ext uri="{FF2B5EF4-FFF2-40B4-BE49-F238E27FC236}">
                <a16:creationId xmlns:a16="http://schemas.microsoft.com/office/drawing/2014/main" id="{49CAA9E1-44A4-4C40-8D27-CB1BBC401825}"/>
              </a:ext>
            </a:extLst>
          </p:cNvPr>
          <p:cNvSpPr txBox="1"/>
          <p:nvPr/>
        </p:nvSpPr>
        <p:spPr>
          <a:xfrm>
            <a:off x="4689578" y="1647473"/>
            <a:ext cx="4097008" cy="584775"/>
          </a:xfrm>
          <a:prstGeom prst="rect">
            <a:avLst/>
          </a:prstGeom>
          <a:noFill/>
        </p:spPr>
        <p:txBody>
          <a:bodyPr wrap="square" rtlCol="0">
            <a:spAutoFit/>
          </a:bodyPr>
          <a:lstStyle/>
          <a:p>
            <a:r>
              <a:rPr lang="de-DE" sz="1600" dirty="0">
                <a:solidFill>
                  <a:schemeClr val="bg1"/>
                </a:solidFill>
              </a:rPr>
              <a:t>API Key wird von </a:t>
            </a:r>
            <a:r>
              <a:rPr lang="de-DE" sz="1600" dirty="0" err="1">
                <a:solidFill>
                  <a:schemeClr val="bg1"/>
                </a:solidFill>
              </a:rPr>
              <a:t>Thingspeak</a:t>
            </a:r>
            <a:r>
              <a:rPr lang="de-DE" sz="1600" dirty="0">
                <a:solidFill>
                  <a:schemeClr val="bg1"/>
                </a:solidFill>
              </a:rPr>
              <a:t> generiert. Er wird von </a:t>
            </a:r>
            <a:r>
              <a:rPr lang="de-DE" sz="1600" dirty="0" err="1">
                <a:solidFill>
                  <a:schemeClr val="bg1"/>
                </a:solidFill>
              </a:rPr>
              <a:t>HoneyPi</a:t>
            </a:r>
            <a:r>
              <a:rPr lang="de-DE" sz="1600" dirty="0">
                <a:solidFill>
                  <a:schemeClr val="bg1"/>
                </a:solidFill>
              </a:rPr>
              <a:t> zur Identifikation benötigt </a:t>
            </a:r>
          </a:p>
        </p:txBody>
      </p:sp>
    </p:spTree>
    <p:extLst>
      <p:ext uri="{BB962C8B-B14F-4D97-AF65-F5344CB8AC3E}">
        <p14:creationId xmlns:p14="http://schemas.microsoft.com/office/powerpoint/2010/main" val="268362689"/>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17</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l"/>
            <a:br>
              <a:rPr lang="de-DE" kern="0" dirty="0"/>
            </a:br>
            <a:r>
              <a:rPr lang="de-DE" kern="0" dirty="0"/>
              <a:t> 3. </a:t>
            </a:r>
            <a:r>
              <a:rPr lang="de-DE" kern="0" dirty="0" err="1"/>
              <a:t>RaspberryPI</a:t>
            </a:r>
            <a:r>
              <a:rPr lang="de-DE" kern="0" dirty="0"/>
              <a:t> Mini Computer</a:t>
            </a:r>
            <a:endParaRPr lang="de-DE" i="1" kern="0" dirty="0">
              <a:latin typeface="Bauhaus 93" panose="04030905020B02020C02" pitchFamily="82" charset="0"/>
            </a:endParaRPr>
          </a:p>
        </p:txBody>
      </p:sp>
      <p:pic>
        <p:nvPicPr>
          <p:cNvPr id="2" name="Grafik 1">
            <a:extLst>
              <a:ext uri="{FF2B5EF4-FFF2-40B4-BE49-F238E27FC236}">
                <a16:creationId xmlns:a16="http://schemas.microsoft.com/office/drawing/2014/main" id="{CCEB06CB-2218-481B-84E9-14271C5C7112}"/>
              </a:ext>
            </a:extLst>
          </p:cNvPr>
          <p:cNvPicPr>
            <a:picLocks noChangeAspect="1"/>
          </p:cNvPicPr>
          <p:nvPr/>
        </p:nvPicPr>
        <p:blipFill>
          <a:blip r:embed="rId2"/>
          <a:stretch>
            <a:fillRect/>
          </a:stretch>
        </p:blipFill>
        <p:spPr>
          <a:xfrm>
            <a:off x="2843808" y="1643159"/>
            <a:ext cx="2516283" cy="4918189"/>
          </a:xfrm>
          <a:prstGeom prst="rect">
            <a:avLst/>
          </a:prstGeom>
        </p:spPr>
      </p:pic>
      <p:sp>
        <p:nvSpPr>
          <p:cNvPr id="6" name="Textfeld 5">
            <a:extLst>
              <a:ext uri="{FF2B5EF4-FFF2-40B4-BE49-F238E27FC236}">
                <a16:creationId xmlns:a16="http://schemas.microsoft.com/office/drawing/2014/main" id="{8B07C737-B790-4FAC-8F53-4FA9437BCDAE}"/>
              </a:ext>
            </a:extLst>
          </p:cNvPr>
          <p:cNvSpPr txBox="1"/>
          <p:nvPr/>
        </p:nvSpPr>
        <p:spPr>
          <a:xfrm>
            <a:off x="308215" y="5373216"/>
            <a:ext cx="1758815" cy="584775"/>
          </a:xfrm>
          <a:prstGeom prst="rect">
            <a:avLst/>
          </a:prstGeom>
          <a:noFill/>
        </p:spPr>
        <p:txBody>
          <a:bodyPr wrap="none" rtlCol="0">
            <a:spAutoFit/>
          </a:bodyPr>
          <a:lstStyle/>
          <a:p>
            <a:r>
              <a:rPr lang="de-DE" sz="1600" dirty="0">
                <a:solidFill>
                  <a:schemeClr val="bg1"/>
                </a:solidFill>
              </a:rPr>
              <a:t>Mikro-USB für </a:t>
            </a:r>
          </a:p>
          <a:p>
            <a:r>
              <a:rPr lang="de-DE" sz="1600" dirty="0">
                <a:solidFill>
                  <a:schemeClr val="bg1"/>
                </a:solidFill>
              </a:rPr>
              <a:t>Stromversorgung</a:t>
            </a:r>
          </a:p>
        </p:txBody>
      </p:sp>
      <p:sp>
        <p:nvSpPr>
          <p:cNvPr id="15" name="Textfeld 14">
            <a:extLst>
              <a:ext uri="{FF2B5EF4-FFF2-40B4-BE49-F238E27FC236}">
                <a16:creationId xmlns:a16="http://schemas.microsoft.com/office/drawing/2014/main" id="{B1DF193A-82E4-4F83-BBF0-4850891B9B4B}"/>
              </a:ext>
            </a:extLst>
          </p:cNvPr>
          <p:cNvSpPr txBox="1"/>
          <p:nvPr/>
        </p:nvSpPr>
        <p:spPr>
          <a:xfrm>
            <a:off x="287017" y="4509120"/>
            <a:ext cx="2465740" cy="584775"/>
          </a:xfrm>
          <a:prstGeom prst="rect">
            <a:avLst/>
          </a:prstGeom>
          <a:noFill/>
        </p:spPr>
        <p:txBody>
          <a:bodyPr wrap="none" rtlCol="0">
            <a:spAutoFit/>
          </a:bodyPr>
          <a:lstStyle/>
          <a:p>
            <a:r>
              <a:rPr lang="de-DE" sz="1600" dirty="0">
                <a:solidFill>
                  <a:schemeClr val="bg1"/>
                </a:solidFill>
              </a:rPr>
              <a:t>Micro-USB für Keyboard </a:t>
            </a:r>
          </a:p>
          <a:p>
            <a:r>
              <a:rPr lang="de-DE" sz="1600" dirty="0">
                <a:solidFill>
                  <a:schemeClr val="bg1"/>
                </a:solidFill>
              </a:rPr>
              <a:t>oder Surfstick</a:t>
            </a:r>
          </a:p>
        </p:txBody>
      </p:sp>
      <p:sp>
        <p:nvSpPr>
          <p:cNvPr id="16" name="Textfeld 15">
            <a:extLst>
              <a:ext uri="{FF2B5EF4-FFF2-40B4-BE49-F238E27FC236}">
                <a16:creationId xmlns:a16="http://schemas.microsoft.com/office/drawing/2014/main" id="{0A0B8051-B600-421C-8431-22796F874F1E}"/>
              </a:ext>
            </a:extLst>
          </p:cNvPr>
          <p:cNvSpPr txBox="1"/>
          <p:nvPr/>
        </p:nvSpPr>
        <p:spPr>
          <a:xfrm>
            <a:off x="208028" y="2708920"/>
            <a:ext cx="1959191" cy="584775"/>
          </a:xfrm>
          <a:prstGeom prst="rect">
            <a:avLst/>
          </a:prstGeom>
          <a:noFill/>
        </p:spPr>
        <p:txBody>
          <a:bodyPr wrap="none" rtlCol="0">
            <a:spAutoFit/>
          </a:bodyPr>
          <a:lstStyle/>
          <a:p>
            <a:r>
              <a:rPr lang="de-DE" sz="1600" dirty="0">
                <a:solidFill>
                  <a:schemeClr val="bg1"/>
                </a:solidFill>
              </a:rPr>
              <a:t>Mini-HDMI für </a:t>
            </a:r>
          </a:p>
          <a:p>
            <a:r>
              <a:rPr lang="de-DE" sz="1600" dirty="0" err="1">
                <a:solidFill>
                  <a:schemeClr val="bg1"/>
                </a:solidFill>
              </a:rPr>
              <a:t>Bildschirmanschluß</a:t>
            </a:r>
            <a:endParaRPr lang="de-DE" sz="1600" dirty="0">
              <a:solidFill>
                <a:schemeClr val="bg1"/>
              </a:solidFill>
            </a:endParaRPr>
          </a:p>
        </p:txBody>
      </p:sp>
      <p:sp>
        <p:nvSpPr>
          <p:cNvPr id="17" name="Textfeld 16">
            <a:extLst>
              <a:ext uri="{FF2B5EF4-FFF2-40B4-BE49-F238E27FC236}">
                <a16:creationId xmlns:a16="http://schemas.microsoft.com/office/drawing/2014/main" id="{164DAA30-BF25-48C7-93C8-6396F485FF47}"/>
              </a:ext>
            </a:extLst>
          </p:cNvPr>
          <p:cNvSpPr txBox="1"/>
          <p:nvPr/>
        </p:nvSpPr>
        <p:spPr>
          <a:xfrm>
            <a:off x="208028" y="1844824"/>
            <a:ext cx="2295821" cy="338554"/>
          </a:xfrm>
          <a:prstGeom prst="rect">
            <a:avLst/>
          </a:prstGeom>
          <a:noFill/>
        </p:spPr>
        <p:txBody>
          <a:bodyPr wrap="none" rtlCol="0">
            <a:spAutoFit/>
          </a:bodyPr>
          <a:lstStyle/>
          <a:p>
            <a:r>
              <a:rPr lang="de-DE" sz="1600" dirty="0">
                <a:solidFill>
                  <a:schemeClr val="bg1"/>
                </a:solidFill>
              </a:rPr>
              <a:t>Slot für Mikro SD-Karte</a:t>
            </a:r>
          </a:p>
        </p:txBody>
      </p:sp>
      <p:cxnSp>
        <p:nvCxnSpPr>
          <p:cNvPr id="18" name="Gerade Verbindung mit Pfeil 17">
            <a:extLst>
              <a:ext uri="{FF2B5EF4-FFF2-40B4-BE49-F238E27FC236}">
                <a16:creationId xmlns:a16="http://schemas.microsoft.com/office/drawing/2014/main" id="{2FE781B3-695E-49C3-96F4-C12A401E80B6}"/>
              </a:ext>
            </a:extLst>
          </p:cNvPr>
          <p:cNvCxnSpPr>
            <a:cxnSpLocks/>
            <a:stCxn id="17" idx="2"/>
          </p:cNvCxnSpPr>
          <p:nvPr/>
        </p:nvCxnSpPr>
        <p:spPr>
          <a:xfrm>
            <a:off x="1355939" y="2183378"/>
            <a:ext cx="2712005" cy="309518"/>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3" name="Gerade Verbindung mit Pfeil 22">
            <a:extLst>
              <a:ext uri="{FF2B5EF4-FFF2-40B4-BE49-F238E27FC236}">
                <a16:creationId xmlns:a16="http://schemas.microsoft.com/office/drawing/2014/main" id="{9B57FED0-882D-46D1-9D7A-C6D88937FF34}"/>
              </a:ext>
            </a:extLst>
          </p:cNvPr>
          <p:cNvCxnSpPr>
            <a:cxnSpLocks/>
          </p:cNvCxnSpPr>
          <p:nvPr/>
        </p:nvCxnSpPr>
        <p:spPr>
          <a:xfrm>
            <a:off x="1747988" y="2959216"/>
            <a:ext cx="1311844" cy="102617"/>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6" name="Gerade Verbindung mit Pfeil 25">
            <a:extLst>
              <a:ext uri="{FF2B5EF4-FFF2-40B4-BE49-F238E27FC236}">
                <a16:creationId xmlns:a16="http://schemas.microsoft.com/office/drawing/2014/main" id="{3A5EB9B0-7AEC-4BEF-B1DF-7260951882FD}"/>
              </a:ext>
            </a:extLst>
          </p:cNvPr>
          <p:cNvCxnSpPr>
            <a:cxnSpLocks/>
          </p:cNvCxnSpPr>
          <p:nvPr/>
        </p:nvCxnSpPr>
        <p:spPr>
          <a:xfrm flipV="1">
            <a:off x="1883912" y="4801507"/>
            <a:ext cx="1103912" cy="81173"/>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7" name="Gerade Verbindung mit Pfeil 26">
            <a:extLst>
              <a:ext uri="{FF2B5EF4-FFF2-40B4-BE49-F238E27FC236}">
                <a16:creationId xmlns:a16="http://schemas.microsoft.com/office/drawing/2014/main" id="{CC16E7BC-AB3F-4BE3-A895-319911523C51}"/>
              </a:ext>
            </a:extLst>
          </p:cNvPr>
          <p:cNvCxnSpPr>
            <a:cxnSpLocks/>
          </p:cNvCxnSpPr>
          <p:nvPr/>
        </p:nvCxnSpPr>
        <p:spPr>
          <a:xfrm flipV="1">
            <a:off x="1851954" y="5583861"/>
            <a:ext cx="1103912" cy="81173"/>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pic>
        <p:nvPicPr>
          <p:cNvPr id="12" name="Grafik 11">
            <a:extLst>
              <a:ext uri="{FF2B5EF4-FFF2-40B4-BE49-F238E27FC236}">
                <a16:creationId xmlns:a16="http://schemas.microsoft.com/office/drawing/2014/main" id="{BB31D449-BCA9-46CB-B76D-07EB3A02577A}"/>
              </a:ext>
            </a:extLst>
          </p:cNvPr>
          <p:cNvPicPr>
            <a:picLocks noChangeAspect="1"/>
          </p:cNvPicPr>
          <p:nvPr/>
        </p:nvPicPr>
        <p:blipFill>
          <a:blip r:embed="rId3"/>
          <a:stretch>
            <a:fillRect/>
          </a:stretch>
        </p:blipFill>
        <p:spPr>
          <a:xfrm>
            <a:off x="6516216" y="692696"/>
            <a:ext cx="2111659" cy="6321612"/>
          </a:xfrm>
          <a:prstGeom prst="rect">
            <a:avLst/>
          </a:prstGeom>
        </p:spPr>
      </p:pic>
      <p:sp>
        <p:nvSpPr>
          <p:cNvPr id="29" name="Textfeld 28">
            <a:extLst>
              <a:ext uri="{FF2B5EF4-FFF2-40B4-BE49-F238E27FC236}">
                <a16:creationId xmlns:a16="http://schemas.microsoft.com/office/drawing/2014/main" id="{2A0B9058-0106-4B28-8DCE-463DCE0A544F}"/>
              </a:ext>
            </a:extLst>
          </p:cNvPr>
          <p:cNvSpPr txBox="1"/>
          <p:nvPr/>
        </p:nvSpPr>
        <p:spPr>
          <a:xfrm>
            <a:off x="239748" y="3466908"/>
            <a:ext cx="2215671" cy="830997"/>
          </a:xfrm>
          <a:prstGeom prst="rect">
            <a:avLst/>
          </a:prstGeom>
          <a:noFill/>
        </p:spPr>
        <p:txBody>
          <a:bodyPr wrap="none" rtlCol="0">
            <a:spAutoFit/>
          </a:bodyPr>
          <a:lstStyle/>
          <a:p>
            <a:r>
              <a:rPr lang="de-DE" sz="1600" dirty="0">
                <a:solidFill>
                  <a:schemeClr val="bg1"/>
                </a:solidFill>
              </a:rPr>
              <a:t>40 Pins für </a:t>
            </a:r>
          </a:p>
          <a:p>
            <a:r>
              <a:rPr lang="de-DE" sz="1600" dirty="0">
                <a:solidFill>
                  <a:schemeClr val="bg1"/>
                </a:solidFill>
              </a:rPr>
              <a:t>Stromversorgung und </a:t>
            </a:r>
          </a:p>
          <a:p>
            <a:r>
              <a:rPr lang="de-DE" sz="1600" dirty="0">
                <a:solidFill>
                  <a:schemeClr val="bg1"/>
                </a:solidFill>
              </a:rPr>
              <a:t>Sensoren</a:t>
            </a:r>
          </a:p>
        </p:txBody>
      </p:sp>
      <p:cxnSp>
        <p:nvCxnSpPr>
          <p:cNvPr id="30" name="Gerade Verbindung mit Pfeil 29">
            <a:extLst>
              <a:ext uri="{FF2B5EF4-FFF2-40B4-BE49-F238E27FC236}">
                <a16:creationId xmlns:a16="http://schemas.microsoft.com/office/drawing/2014/main" id="{B9267803-4A83-484C-A90C-FB8DB97DE6EF}"/>
              </a:ext>
            </a:extLst>
          </p:cNvPr>
          <p:cNvCxnSpPr>
            <a:cxnSpLocks/>
          </p:cNvCxnSpPr>
          <p:nvPr/>
        </p:nvCxnSpPr>
        <p:spPr>
          <a:xfrm>
            <a:off x="2471677" y="3860261"/>
            <a:ext cx="2244339" cy="102617"/>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6632005"/>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18</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477516" y="0"/>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l"/>
            <a:br>
              <a:rPr lang="de-DE" kern="0" dirty="0"/>
            </a:br>
            <a:r>
              <a:rPr lang="de-DE" kern="0" dirty="0"/>
              <a:t> 3. </a:t>
            </a:r>
            <a:r>
              <a:rPr lang="de-DE" kern="0" dirty="0" err="1"/>
              <a:t>RaspberryPI</a:t>
            </a:r>
            <a:r>
              <a:rPr lang="de-DE" kern="0" dirty="0"/>
              <a:t> Mini Computer</a:t>
            </a:r>
            <a:endParaRPr lang="de-DE" i="1" kern="0" dirty="0">
              <a:latin typeface="Bauhaus 93" panose="04030905020B02020C02" pitchFamily="82" charset="0"/>
            </a:endParaRPr>
          </a:p>
        </p:txBody>
      </p:sp>
      <p:pic>
        <p:nvPicPr>
          <p:cNvPr id="12" name="Grafik 11">
            <a:extLst>
              <a:ext uri="{FF2B5EF4-FFF2-40B4-BE49-F238E27FC236}">
                <a16:creationId xmlns:a16="http://schemas.microsoft.com/office/drawing/2014/main" id="{BB31D449-BCA9-46CB-B76D-07EB3A02577A}"/>
              </a:ext>
            </a:extLst>
          </p:cNvPr>
          <p:cNvPicPr>
            <a:picLocks noChangeAspect="1"/>
          </p:cNvPicPr>
          <p:nvPr/>
        </p:nvPicPr>
        <p:blipFill>
          <a:blip r:embed="rId2"/>
          <a:stretch>
            <a:fillRect/>
          </a:stretch>
        </p:blipFill>
        <p:spPr>
          <a:xfrm>
            <a:off x="6516216" y="692696"/>
            <a:ext cx="2111659" cy="6321612"/>
          </a:xfrm>
          <a:prstGeom prst="rect">
            <a:avLst/>
          </a:prstGeom>
        </p:spPr>
      </p:pic>
      <p:cxnSp>
        <p:nvCxnSpPr>
          <p:cNvPr id="30" name="Gerade Verbindung mit Pfeil 29">
            <a:extLst>
              <a:ext uri="{FF2B5EF4-FFF2-40B4-BE49-F238E27FC236}">
                <a16:creationId xmlns:a16="http://schemas.microsoft.com/office/drawing/2014/main" id="{B9267803-4A83-484C-A90C-FB8DB97DE6EF}"/>
              </a:ext>
            </a:extLst>
          </p:cNvPr>
          <p:cNvCxnSpPr>
            <a:cxnSpLocks/>
          </p:cNvCxnSpPr>
          <p:nvPr/>
        </p:nvCxnSpPr>
        <p:spPr>
          <a:xfrm>
            <a:off x="2471677" y="3860261"/>
            <a:ext cx="2244339" cy="102617"/>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pic>
        <p:nvPicPr>
          <p:cNvPr id="3" name="Grafik 2">
            <a:extLst>
              <a:ext uri="{FF2B5EF4-FFF2-40B4-BE49-F238E27FC236}">
                <a16:creationId xmlns:a16="http://schemas.microsoft.com/office/drawing/2014/main" id="{86F2088D-DC4B-4382-9095-3A87D5E7450F}"/>
              </a:ext>
            </a:extLst>
          </p:cNvPr>
          <p:cNvPicPr>
            <a:picLocks noChangeAspect="1"/>
          </p:cNvPicPr>
          <p:nvPr/>
        </p:nvPicPr>
        <p:blipFill>
          <a:blip r:embed="rId3"/>
          <a:stretch>
            <a:fillRect/>
          </a:stretch>
        </p:blipFill>
        <p:spPr>
          <a:xfrm>
            <a:off x="395536" y="1411989"/>
            <a:ext cx="6199210" cy="4896544"/>
          </a:xfrm>
          <a:prstGeom prst="rect">
            <a:avLst/>
          </a:prstGeom>
        </p:spPr>
      </p:pic>
      <p:cxnSp>
        <p:nvCxnSpPr>
          <p:cNvPr id="19" name="Gerade Verbindung mit Pfeil 18">
            <a:extLst>
              <a:ext uri="{FF2B5EF4-FFF2-40B4-BE49-F238E27FC236}">
                <a16:creationId xmlns:a16="http://schemas.microsoft.com/office/drawing/2014/main" id="{43F6A03E-9188-4A0C-9CD8-EEE24D56B8DB}"/>
              </a:ext>
            </a:extLst>
          </p:cNvPr>
          <p:cNvCxnSpPr>
            <a:cxnSpLocks/>
          </p:cNvCxnSpPr>
          <p:nvPr/>
        </p:nvCxnSpPr>
        <p:spPr>
          <a:xfrm>
            <a:off x="6156176" y="5301208"/>
            <a:ext cx="438570"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590E2536-921A-4E41-BAF1-4F0E229CFF42}"/>
              </a:ext>
            </a:extLst>
          </p:cNvPr>
          <p:cNvCxnSpPr>
            <a:cxnSpLocks/>
          </p:cNvCxnSpPr>
          <p:nvPr/>
        </p:nvCxnSpPr>
        <p:spPr>
          <a:xfrm>
            <a:off x="6156176" y="5013176"/>
            <a:ext cx="438570"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1" name="Gerade Verbindung mit Pfeil 20">
            <a:extLst>
              <a:ext uri="{FF2B5EF4-FFF2-40B4-BE49-F238E27FC236}">
                <a16:creationId xmlns:a16="http://schemas.microsoft.com/office/drawing/2014/main" id="{EDE611F3-71D0-4B8D-8903-842494228447}"/>
              </a:ext>
            </a:extLst>
          </p:cNvPr>
          <p:cNvCxnSpPr>
            <a:cxnSpLocks/>
          </p:cNvCxnSpPr>
          <p:nvPr/>
        </p:nvCxnSpPr>
        <p:spPr>
          <a:xfrm>
            <a:off x="6156176" y="3356992"/>
            <a:ext cx="438570"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2" name="Gerade Verbindung mit Pfeil 21">
            <a:extLst>
              <a:ext uri="{FF2B5EF4-FFF2-40B4-BE49-F238E27FC236}">
                <a16:creationId xmlns:a16="http://schemas.microsoft.com/office/drawing/2014/main" id="{77BF3A47-D145-40DB-B3FD-BF48F8425484}"/>
              </a:ext>
            </a:extLst>
          </p:cNvPr>
          <p:cNvCxnSpPr>
            <a:cxnSpLocks/>
          </p:cNvCxnSpPr>
          <p:nvPr/>
        </p:nvCxnSpPr>
        <p:spPr>
          <a:xfrm>
            <a:off x="6156176" y="1124744"/>
            <a:ext cx="438570"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4" name="Gerade Verbindung mit Pfeil 23">
            <a:extLst>
              <a:ext uri="{FF2B5EF4-FFF2-40B4-BE49-F238E27FC236}">
                <a16:creationId xmlns:a16="http://schemas.microsoft.com/office/drawing/2014/main" id="{7D2CC9B3-D8B9-4426-9902-8157FF4ECCFB}"/>
              </a:ext>
            </a:extLst>
          </p:cNvPr>
          <p:cNvCxnSpPr>
            <a:cxnSpLocks/>
          </p:cNvCxnSpPr>
          <p:nvPr/>
        </p:nvCxnSpPr>
        <p:spPr>
          <a:xfrm flipH="1">
            <a:off x="8490101" y="1700808"/>
            <a:ext cx="474387"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25" name="Gerade Verbindung mit Pfeil 24">
            <a:extLst>
              <a:ext uri="{FF2B5EF4-FFF2-40B4-BE49-F238E27FC236}">
                <a16:creationId xmlns:a16="http://schemas.microsoft.com/office/drawing/2014/main" id="{84C29F9C-6752-4EAD-8C0E-ABC2EB0EBE5F}"/>
              </a:ext>
            </a:extLst>
          </p:cNvPr>
          <p:cNvCxnSpPr>
            <a:cxnSpLocks/>
          </p:cNvCxnSpPr>
          <p:nvPr/>
        </p:nvCxnSpPr>
        <p:spPr>
          <a:xfrm flipH="1">
            <a:off x="8494130" y="5877272"/>
            <a:ext cx="474387" cy="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CD902286-6999-4A90-AC91-42FF6117F7C2}"/>
              </a:ext>
            </a:extLst>
          </p:cNvPr>
          <p:cNvSpPr txBox="1"/>
          <p:nvPr/>
        </p:nvSpPr>
        <p:spPr>
          <a:xfrm>
            <a:off x="168887" y="6227419"/>
            <a:ext cx="6477001" cy="584775"/>
          </a:xfrm>
          <a:prstGeom prst="rect">
            <a:avLst/>
          </a:prstGeom>
          <a:noFill/>
        </p:spPr>
        <p:txBody>
          <a:bodyPr wrap="square" rtlCol="0">
            <a:spAutoFit/>
          </a:bodyPr>
          <a:lstStyle/>
          <a:p>
            <a:r>
              <a:rPr lang="de-DE" sz="1600" dirty="0">
                <a:solidFill>
                  <a:schemeClr val="bg1"/>
                </a:solidFill>
              </a:rPr>
              <a:t>Mit Steckverbindungen machbar, aber Lötverbindungen sind zuverlässiger, da sie einen geringeren Übergangswiderstand haben </a:t>
            </a:r>
          </a:p>
        </p:txBody>
      </p:sp>
      <p:sp>
        <p:nvSpPr>
          <p:cNvPr id="14" name="Textfeld 13">
            <a:extLst>
              <a:ext uri="{FF2B5EF4-FFF2-40B4-BE49-F238E27FC236}">
                <a16:creationId xmlns:a16="http://schemas.microsoft.com/office/drawing/2014/main" id="{F40588DB-D1F5-441C-8978-E3108F3EEB5A}"/>
              </a:ext>
            </a:extLst>
          </p:cNvPr>
          <p:cNvSpPr txBox="1"/>
          <p:nvPr/>
        </p:nvSpPr>
        <p:spPr>
          <a:xfrm>
            <a:off x="4051039" y="4464452"/>
            <a:ext cx="864096" cy="338554"/>
          </a:xfrm>
          <a:prstGeom prst="rect">
            <a:avLst/>
          </a:prstGeom>
          <a:noFill/>
        </p:spPr>
        <p:txBody>
          <a:bodyPr wrap="square" rtlCol="0">
            <a:spAutoFit/>
          </a:bodyPr>
          <a:lstStyle/>
          <a:p>
            <a:r>
              <a:rPr lang="de-DE" sz="1600" dirty="0">
                <a:solidFill>
                  <a:schemeClr val="bg1"/>
                </a:solidFill>
              </a:rPr>
              <a:t>GND </a:t>
            </a:r>
          </a:p>
        </p:txBody>
      </p:sp>
      <p:sp>
        <p:nvSpPr>
          <p:cNvPr id="15" name="Textfeld 14">
            <a:extLst>
              <a:ext uri="{FF2B5EF4-FFF2-40B4-BE49-F238E27FC236}">
                <a16:creationId xmlns:a16="http://schemas.microsoft.com/office/drawing/2014/main" id="{F3B1A060-048C-40CA-A5E5-7BA4072F8750}"/>
              </a:ext>
            </a:extLst>
          </p:cNvPr>
          <p:cNvSpPr txBox="1"/>
          <p:nvPr/>
        </p:nvSpPr>
        <p:spPr>
          <a:xfrm>
            <a:off x="4051039" y="3556104"/>
            <a:ext cx="792088" cy="338554"/>
          </a:xfrm>
          <a:prstGeom prst="rect">
            <a:avLst/>
          </a:prstGeom>
          <a:noFill/>
        </p:spPr>
        <p:txBody>
          <a:bodyPr wrap="square" rtlCol="0">
            <a:spAutoFit/>
          </a:bodyPr>
          <a:lstStyle/>
          <a:p>
            <a:r>
              <a:rPr lang="de-DE" sz="1600" dirty="0">
                <a:solidFill>
                  <a:schemeClr val="bg1"/>
                </a:solidFill>
              </a:rPr>
              <a:t>VCC </a:t>
            </a:r>
          </a:p>
        </p:txBody>
      </p:sp>
    </p:spTree>
    <p:extLst>
      <p:ext uri="{BB962C8B-B14F-4D97-AF65-F5344CB8AC3E}">
        <p14:creationId xmlns:p14="http://schemas.microsoft.com/office/powerpoint/2010/main" val="50427709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19</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477516" y="0"/>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pPr algn="l"/>
            <a:br>
              <a:rPr lang="de-DE" kern="0" dirty="0"/>
            </a:br>
            <a:r>
              <a:rPr lang="de-DE" kern="0" dirty="0"/>
              <a:t> 4. SD-Karte vorbereiten</a:t>
            </a:r>
            <a:endParaRPr lang="de-DE" i="1" kern="0" dirty="0">
              <a:latin typeface="Bauhaus 93" panose="04030905020B02020C02" pitchFamily="82" charset="0"/>
            </a:endParaRPr>
          </a:p>
        </p:txBody>
      </p:sp>
      <p:pic>
        <p:nvPicPr>
          <p:cNvPr id="2" name="Grafik 1">
            <a:extLst>
              <a:ext uri="{FF2B5EF4-FFF2-40B4-BE49-F238E27FC236}">
                <a16:creationId xmlns:a16="http://schemas.microsoft.com/office/drawing/2014/main" id="{0A8B70C8-FE92-4DB5-ABFE-5AAE6918FC7E}"/>
              </a:ext>
            </a:extLst>
          </p:cNvPr>
          <p:cNvPicPr>
            <a:picLocks noChangeAspect="1"/>
          </p:cNvPicPr>
          <p:nvPr/>
        </p:nvPicPr>
        <p:blipFill>
          <a:blip r:embed="rId2"/>
          <a:stretch>
            <a:fillRect/>
          </a:stretch>
        </p:blipFill>
        <p:spPr>
          <a:xfrm>
            <a:off x="924777" y="3573016"/>
            <a:ext cx="4810303" cy="2448272"/>
          </a:xfrm>
          <a:prstGeom prst="rect">
            <a:avLst/>
          </a:prstGeom>
        </p:spPr>
      </p:pic>
      <p:sp>
        <p:nvSpPr>
          <p:cNvPr id="7" name="Textfeld 6">
            <a:extLst>
              <a:ext uri="{FF2B5EF4-FFF2-40B4-BE49-F238E27FC236}">
                <a16:creationId xmlns:a16="http://schemas.microsoft.com/office/drawing/2014/main" id="{4E6921D0-A30E-4B6A-BB27-554C8FBE0C59}"/>
              </a:ext>
            </a:extLst>
          </p:cNvPr>
          <p:cNvSpPr txBox="1"/>
          <p:nvPr/>
        </p:nvSpPr>
        <p:spPr>
          <a:xfrm>
            <a:off x="827584" y="2669613"/>
            <a:ext cx="7391639" cy="3908762"/>
          </a:xfrm>
          <a:prstGeom prst="rect">
            <a:avLst/>
          </a:prstGeom>
          <a:noFill/>
        </p:spPr>
        <p:txBody>
          <a:bodyPr wrap="none" rtlCol="0">
            <a:spAutoFit/>
          </a:bodyPr>
          <a:lstStyle/>
          <a:p>
            <a:r>
              <a:rPr lang="de-DE" sz="1600" dirty="0">
                <a:solidFill>
                  <a:schemeClr val="bg1"/>
                </a:solidFill>
              </a:rPr>
              <a:t>1. Aktuelle </a:t>
            </a:r>
            <a:r>
              <a:rPr lang="de-DE" sz="1600" dirty="0" err="1">
                <a:solidFill>
                  <a:schemeClr val="bg1"/>
                </a:solidFill>
              </a:rPr>
              <a:t>HoneyPI</a:t>
            </a:r>
            <a:r>
              <a:rPr lang="de-DE" sz="1600" dirty="0">
                <a:solidFill>
                  <a:schemeClr val="bg1"/>
                </a:solidFill>
              </a:rPr>
              <a:t> Software von </a:t>
            </a:r>
            <a:r>
              <a:rPr lang="de-DE" sz="1600" dirty="0">
                <a:hlinkClick r:id="rId3"/>
              </a:rPr>
              <a:t>https://honey-pi.de/downloads/</a:t>
            </a:r>
            <a:r>
              <a:rPr lang="de-DE" sz="1600" dirty="0"/>
              <a:t> </a:t>
            </a:r>
            <a:r>
              <a:rPr lang="de-DE" sz="1600" dirty="0">
                <a:solidFill>
                  <a:schemeClr val="bg1"/>
                </a:solidFill>
              </a:rPr>
              <a:t>herunterladen</a:t>
            </a:r>
          </a:p>
          <a:p>
            <a:r>
              <a:rPr lang="de-DE" sz="1600" dirty="0">
                <a:solidFill>
                  <a:schemeClr val="bg1"/>
                </a:solidFill>
              </a:rPr>
              <a:t>2. </a:t>
            </a:r>
            <a:r>
              <a:rPr lang="de-DE" sz="1600" dirty="0" err="1">
                <a:solidFill>
                  <a:schemeClr val="bg1"/>
                </a:solidFill>
              </a:rPr>
              <a:t>Balena</a:t>
            </a:r>
            <a:r>
              <a:rPr lang="de-DE" sz="1600" dirty="0">
                <a:solidFill>
                  <a:schemeClr val="bg1"/>
                </a:solidFill>
              </a:rPr>
              <a:t> </a:t>
            </a:r>
            <a:r>
              <a:rPr lang="de-DE" sz="1600" dirty="0" err="1">
                <a:solidFill>
                  <a:schemeClr val="bg1"/>
                </a:solidFill>
              </a:rPr>
              <a:t>Etcher</a:t>
            </a:r>
            <a:r>
              <a:rPr lang="de-DE" sz="1600" dirty="0">
                <a:solidFill>
                  <a:schemeClr val="bg1"/>
                </a:solidFill>
              </a:rPr>
              <a:t> Software von</a:t>
            </a:r>
            <a:r>
              <a:rPr lang="de-DE" dirty="0"/>
              <a:t> </a:t>
            </a:r>
            <a:r>
              <a:rPr lang="de-DE" sz="1600" dirty="0">
                <a:hlinkClick r:id="rId4"/>
              </a:rPr>
              <a:t>https://www.balena.io/etcher/</a:t>
            </a:r>
            <a:r>
              <a:rPr lang="de-DE" sz="1600" dirty="0"/>
              <a:t> </a:t>
            </a:r>
            <a:r>
              <a:rPr lang="de-DE" sz="1600" dirty="0">
                <a:solidFill>
                  <a:schemeClr val="bg1"/>
                </a:solidFill>
              </a:rPr>
              <a:t>installieren</a:t>
            </a: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endParaRPr lang="de-DE" sz="1600" dirty="0">
              <a:solidFill>
                <a:schemeClr val="bg1"/>
              </a:solidFill>
            </a:endParaRPr>
          </a:p>
          <a:p>
            <a:r>
              <a:rPr lang="de-DE" sz="1600" dirty="0">
                <a:solidFill>
                  <a:schemeClr val="bg1"/>
                </a:solidFill>
              </a:rPr>
              <a:t>3. </a:t>
            </a:r>
            <a:r>
              <a:rPr lang="de-DE" sz="1600" dirty="0" err="1">
                <a:solidFill>
                  <a:schemeClr val="bg1"/>
                </a:solidFill>
              </a:rPr>
              <a:t>HoneyPI</a:t>
            </a:r>
            <a:r>
              <a:rPr lang="de-DE" sz="1600" dirty="0">
                <a:solidFill>
                  <a:schemeClr val="bg1"/>
                </a:solidFill>
              </a:rPr>
              <a:t> Software mit </a:t>
            </a:r>
            <a:r>
              <a:rPr lang="de-DE" sz="1600" dirty="0" err="1">
                <a:solidFill>
                  <a:schemeClr val="bg1"/>
                </a:solidFill>
              </a:rPr>
              <a:t>Balena</a:t>
            </a:r>
            <a:r>
              <a:rPr lang="de-DE" sz="1600" dirty="0">
                <a:solidFill>
                  <a:schemeClr val="bg1"/>
                </a:solidFill>
              </a:rPr>
              <a:t> </a:t>
            </a:r>
            <a:r>
              <a:rPr lang="de-DE" sz="1600" dirty="0" err="1">
                <a:solidFill>
                  <a:schemeClr val="bg1"/>
                </a:solidFill>
              </a:rPr>
              <a:t>Etcher</a:t>
            </a:r>
            <a:r>
              <a:rPr lang="de-DE" sz="1600" dirty="0">
                <a:solidFill>
                  <a:schemeClr val="bg1"/>
                </a:solidFill>
              </a:rPr>
              <a:t> auf Micro SD Karte </a:t>
            </a:r>
            <a:r>
              <a:rPr lang="de-DE" sz="1600" dirty="0" err="1">
                <a:solidFill>
                  <a:schemeClr val="bg1"/>
                </a:solidFill>
              </a:rPr>
              <a:t>flashen</a:t>
            </a:r>
            <a:endParaRPr lang="de-DE" sz="1600" dirty="0">
              <a:solidFill>
                <a:schemeClr val="bg1"/>
              </a:solidFill>
            </a:endParaRPr>
          </a:p>
        </p:txBody>
      </p:sp>
      <p:pic>
        <p:nvPicPr>
          <p:cNvPr id="8" name="Grafik 7">
            <a:extLst>
              <a:ext uri="{FF2B5EF4-FFF2-40B4-BE49-F238E27FC236}">
                <a16:creationId xmlns:a16="http://schemas.microsoft.com/office/drawing/2014/main" id="{D45533CC-9FAE-4B5A-BC9A-0147AE61CA6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0274263">
            <a:off x="7077911" y="1323783"/>
            <a:ext cx="1197689" cy="1197689"/>
          </a:xfrm>
          <a:prstGeom prst="rect">
            <a:avLst/>
          </a:prstGeom>
        </p:spPr>
      </p:pic>
      <p:sp>
        <p:nvSpPr>
          <p:cNvPr id="9" name="Textfeld 8">
            <a:extLst>
              <a:ext uri="{FF2B5EF4-FFF2-40B4-BE49-F238E27FC236}">
                <a16:creationId xmlns:a16="http://schemas.microsoft.com/office/drawing/2014/main" id="{45326121-6CD1-4373-875A-F6A9133125F5}"/>
              </a:ext>
            </a:extLst>
          </p:cNvPr>
          <p:cNvSpPr txBox="1"/>
          <p:nvPr/>
        </p:nvSpPr>
        <p:spPr>
          <a:xfrm rot="20264207">
            <a:off x="6704635" y="1089012"/>
            <a:ext cx="2148345" cy="276999"/>
          </a:xfrm>
          <a:prstGeom prst="rect">
            <a:avLst/>
          </a:prstGeom>
          <a:noFill/>
        </p:spPr>
        <p:txBody>
          <a:bodyPr wrap="none" rtlCol="0">
            <a:spAutoFit/>
          </a:bodyPr>
          <a:lstStyle/>
          <a:p>
            <a:r>
              <a:rPr lang="de-DE" sz="1200" dirty="0">
                <a:solidFill>
                  <a:schemeClr val="bg1"/>
                </a:solidFill>
              </a:rPr>
              <a:t>Quelle: </a:t>
            </a:r>
            <a:r>
              <a:rPr lang="de-DE" sz="1200" dirty="0" err="1">
                <a:solidFill>
                  <a:schemeClr val="bg1"/>
                </a:solidFill>
              </a:rPr>
              <a:t>zB</a:t>
            </a:r>
            <a:r>
              <a:rPr lang="de-DE" sz="1200" dirty="0">
                <a:solidFill>
                  <a:schemeClr val="bg1"/>
                </a:solidFill>
              </a:rPr>
              <a:t>. </a:t>
            </a:r>
            <a:r>
              <a:rPr lang="de-DE" sz="1200" dirty="0" err="1">
                <a:solidFill>
                  <a:schemeClr val="bg1"/>
                </a:solidFill>
              </a:rPr>
              <a:t>Berrybase</a:t>
            </a:r>
            <a:r>
              <a:rPr lang="de-DE" sz="1200" dirty="0">
                <a:solidFill>
                  <a:schemeClr val="bg1"/>
                </a:solidFill>
              </a:rPr>
              <a:t>  6,40€</a:t>
            </a:r>
          </a:p>
        </p:txBody>
      </p:sp>
      <p:sp>
        <p:nvSpPr>
          <p:cNvPr id="3" name="Textfeld 2">
            <a:extLst>
              <a:ext uri="{FF2B5EF4-FFF2-40B4-BE49-F238E27FC236}">
                <a16:creationId xmlns:a16="http://schemas.microsoft.com/office/drawing/2014/main" id="{249D7AC8-3591-4FCD-B092-FB9BBC986B04}"/>
              </a:ext>
            </a:extLst>
          </p:cNvPr>
          <p:cNvSpPr txBox="1"/>
          <p:nvPr/>
        </p:nvSpPr>
        <p:spPr>
          <a:xfrm>
            <a:off x="1115616" y="3933056"/>
            <a:ext cx="1492716" cy="338554"/>
          </a:xfrm>
          <a:prstGeom prst="rect">
            <a:avLst/>
          </a:prstGeom>
          <a:noFill/>
        </p:spPr>
        <p:txBody>
          <a:bodyPr wrap="none" rtlCol="0">
            <a:spAutoFit/>
          </a:bodyPr>
          <a:lstStyle/>
          <a:p>
            <a:r>
              <a:rPr lang="de-DE" sz="1600" dirty="0" err="1"/>
              <a:t>HoneyPi</a:t>
            </a:r>
            <a:r>
              <a:rPr lang="de-DE" sz="1600" dirty="0"/>
              <a:t> Datei</a:t>
            </a:r>
          </a:p>
        </p:txBody>
      </p:sp>
      <p:sp>
        <p:nvSpPr>
          <p:cNvPr id="10" name="Textfeld 9">
            <a:extLst>
              <a:ext uri="{FF2B5EF4-FFF2-40B4-BE49-F238E27FC236}">
                <a16:creationId xmlns:a16="http://schemas.microsoft.com/office/drawing/2014/main" id="{CAC575D8-5A17-4328-A901-A69CC1AB0D8B}"/>
              </a:ext>
            </a:extLst>
          </p:cNvPr>
          <p:cNvSpPr txBox="1"/>
          <p:nvPr/>
        </p:nvSpPr>
        <p:spPr>
          <a:xfrm>
            <a:off x="2705525" y="3809945"/>
            <a:ext cx="1348446" cy="584775"/>
          </a:xfrm>
          <a:prstGeom prst="rect">
            <a:avLst/>
          </a:prstGeom>
          <a:noFill/>
        </p:spPr>
        <p:txBody>
          <a:bodyPr wrap="none" rtlCol="0">
            <a:spAutoFit/>
          </a:bodyPr>
          <a:lstStyle/>
          <a:p>
            <a:r>
              <a:rPr lang="de-DE" sz="1600" dirty="0"/>
              <a:t>Laufwerk mit</a:t>
            </a:r>
          </a:p>
          <a:p>
            <a:r>
              <a:rPr lang="de-DE" sz="1600" dirty="0"/>
              <a:t>SD-Karte</a:t>
            </a:r>
          </a:p>
        </p:txBody>
      </p:sp>
    </p:spTree>
    <p:extLst>
      <p:ext uri="{BB962C8B-B14F-4D97-AF65-F5344CB8AC3E}">
        <p14:creationId xmlns:p14="http://schemas.microsoft.com/office/powerpoint/2010/main" val="3151510264"/>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20</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7956376"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endParaRPr lang="de-DE" kern="0" dirty="0"/>
          </a:p>
          <a:p>
            <a:r>
              <a:rPr lang="de-DE" kern="0" dirty="0"/>
              <a:t>4. Konfiguration der Stockwaage im Wartungsmodus</a:t>
            </a:r>
            <a:endParaRPr lang="de-DE" i="1" kern="0" dirty="0">
              <a:latin typeface="Bauhaus 93" panose="04030905020B02020C02" pitchFamily="82" charset="0"/>
            </a:endParaRPr>
          </a:p>
        </p:txBody>
      </p:sp>
      <p:pic>
        <p:nvPicPr>
          <p:cNvPr id="9" name="Grafik 8">
            <a:extLst>
              <a:ext uri="{FF2B5EF4-FFF2-40B4-BE49-F238E27FC236}">
                <a16:creationId xmlns:a16="http://schemas.microsoft.com/office/drawing/2014/main" id="{A7ED9F37-1E8E-4935-B0D9-D6792CB38477}"/>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985575" y="2708920"/>
            <a:ext cx="6394737" cy="3670723"/>
          </a:xfrm>
          <a:prstGeom prst="rect">
            <a:avLst/>
          </a:prstGeom>
          <a:noFill/>
        </p:spPr>
      </p:pic>
      <p:sp>
        <p:nvSpPr>
          <p:cNvPr id="8" name="Textfeld 7">
            <a:extLst>
              <a:ext uri="{FF2B5EF4-FFF2-40B4-BE49-F238E27FC236}">
                <a16:creationId xmlns:a16="http://schemas.microsoft.com/office/drawing/2014/main" id="{3163BA4F-AA90-4755-BBE8-094641343E21}"/>
              </a:ext>
            </a:extLst>
          </p:cNvPr>
          <p:cNvSpPr txBox="1"/>
          <p:nvPr/>
        </p:nvSpPr>
        <p:spPr>
          <a:xfrm>
            <a:off x="831818" y="1772816"/>
            <a:ext cx="6930167" cy="1077218"/>
          </a:xfrm>
          <a:prstGeom prst="rect">
            <a:avLst/>
          </a:prstGeom>
          <a:noFill/>
        </p:spPr>
        <p:txBody>
          <a:bodyPr wrap="none" rtlCol="0">
            <a:spAutoFit/>
          </a:bodyPr>
          <a:lstStyle/>
          <a:p>
            <a:pPr marL="342900" indent="-342900">
              <a:buAutoNum type="arabicPeriod"/>
            </a:pPr>
            <a:r>
              <a:rPr lang="de-DE" sz="1600" dirty="0">
                <a:solidFill>
                  <a:schemeClr val="bg1"/>
                </a:solidFill>
              </a:rPr>
              <a:t>Taster für 2 Sekunden drücken, grüne LED erlischt </a:t>
            </a:r>
            <a:r>
              <a:rPr lang="de-DE" sz="1600" dirty="0">
                <a:solidFill>
                  <a:schemeClr val="bg1"/>
                </a:solidFill>
                <a:sym typeface="Wingdings" panose="05000000000000000000" pitchFamily="2" charset="2"/>
              </a:rPr>
              <a:t> Wartungsmodus</a:t>
            </a:r>
          </a:p>
          <a:p>
            <a:pPr marL="342900" indent="-342900">
              <a:buAutoNum type="arabicPeriod"/>
            </a:pPr>
            <a:r>
              <a:rPr lang="de-DE" sz="1600" dirty="0">
                <a:solidFill>
                  <a:schemeClr val="bg1"/>
                </a:solidFill>
                <a:sym typeface="Wingdings" panose="05000000000000000000" pitchFamily="2" charset="2"/>
              </a:rPr>
              <a:t>Im </a:t>
            </a:r>
            <a:r>
              <a:rPr lang="de-DE" sz="1600" u="sng" dirty="0">
                <a:solidFill>
                  <a:schemeClr val="bg1"/>
                </a:solidFill>
                <a:sym typeface="Wingdings" panose="05000000000000000000" pitchFamily="2" charset="2"/>
              </a:rPr>
              <a:t>Handy</a:t>
            </a:r>
            <a:r>
              <a:rPr lang="de-DE" sz="1600" dirty="0">
                <a:solidFill>
                  <a:schemeClr val="bg1"/>
                </a:solidFill>
                <a:sym typeface="Wingdings" panose="05000000000000000000" pitchFamily="2" charset="2"/>
              </a:rPr>
              <a:t> nach WLAN-Netzen suchen und </a:t>
            </a:r>
            <a:r>
              <a:rPr lang="de-DE" sz="1600" dirty="0" err="1">
                <a:solidFill>
                  <a:schemeClr val="bg1"/>
                </a:solidFill>
                <a:sym typeface="Wingdings" panose="05000000000000000000" pitchFamily="2" charset="2"/>
              </a:rPr>
              <a:t>HoneyPI</a:t>
            </a:r>
            <a:r>
              <a:rPr lang="de-DE" sz="1600" dirty="0">
                <a:solidFill>
                  <a:schemeClr val="bg1"/>
                </a:solidFill>
                <a:sym typeface="Wingdings" panose="05000000000000000000" pitchFamily="2" charset="2"/>
              </a:rPr>
              <a:t> auswählen</a:t>
            </a:r>
          </a:p>
          <a:p>
            <a:pPr marL="342900" indent="-342900">
              <a:buAutoNum type="arabicPeriod"/>
            </a:pPr>
            <a:r>
              <a:rPr lang="de-DE" sz="1600" dirty="0">
                <a:solidFill>
                  <a:schemeClr val="bg1"/>
                </a:solidFill>
                <a:sym typeface="Wingdings" panose="05000000000000000000" pitchFamily="2" charset="2"/>
              </a:rPr>
              <a:t>Im </a:t>
            </a:r>
            <a:r>
              <a:rPr lang="de-DE" sz="1600" u="sng" dirty="0">
                <a:solidFill>
                  <a:schemeClr val="bg1"/>
                </a:solidFill>
                <a:sym typeface="Wingdings" panose="05000000000000000000" pitchFamily="2" charset="2"/>
              </a:rPr>
              <a:t>Browser des Handys</a:t>
            </a:r>
            <a:r>
              <a:rPr lang="de-DE" sz="1600" dirty="0">
                <a:solidFill>
                  <a:schemeClr val="bg1"/>
                </a:solidFill>
                <a:sym typeface="Wingdings" panose="05000000000000000000" pitchFamily="2" charset="2"/>
              </a:rPr>
              <a:t> 192.168.4.1 in die Statuszeile eingeben</a:t>
            </a:r>
          </a:p>
          <a:p>
            <a:pPr marL="342900" indent="-342900">
              <a:buAutoNum type="arabicPeriod"/>
            </a:pPr>
            <a:endParaRPr lang="de-DE" sz="1600" dirty="0">
              <a:solidFill>
                <a:schemeClr val="bg1"/>
              </a:solidFill>
            </a:endParaRPr>
          </a:p>
        </p:txBody>
      </p:sp>
      <p:cxnSp>
        <p:nvCxnSpPr>
          <p:cNvPr id="10" name="Gerade Verbindung mit Pfeil 9">
            <a:extLst>
              <a:ext uri="{FF2B5EF4-FFF2-40B4-BE49-F238E27FC236}">
                <a16:creationId xmlns:a16="http://schemas.microsoft.com/office/drawing/2014/main" id="{3F9CB2BF-5A13-408D-8EAB-39A72C185CF1}"/>
              </a:ext>
            </a:extLst>
          </p:cNvPr>
          <p:cNvCxnSpPr>
            <a:cxnSpLocks/>
          </p:cNvCxnSpPr>
          <p:nvPr/>
        </p:nvCxnSpPr>
        <p:spPr>
          <a:xfrm flipH="1">
            <a:off x="2483768" y="3645024"/>
            <a:ext cx="576064" cy="10888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3" name="Gerade Verbindung mit Pfeil 12">
            <a:extLst>
              <a:ext uri="{FF2B5EF4-FFF2-40B4-BE49-F238E27FC236}">
                <a16:creationId xmlns:a16="http://schemas.microsoft.com/office/drawing/2014/main" id="{218D105C-C86C-49C7-BC27-301F45BD7229}"/>
              </a:ext>
            </a:extLst>
          </p:cNvPr>
          <p:cNvCxnSpPr>
            <a:cxnSpLocks/>
          </p:cNvCxnSpPr>
          <p:nvPr/>
        </p:nvCxnSpPr>
        <p:spPr>
          <a:xfrm flipH="1">
            <a:off x="2411760" y="3999583"/>
            <a:ext cx="576064" cy="10888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930BEB62-396E-4E8F-BA1D-DB7141D8EC7C}"/>
              </a:ext>
            </a:extLst>
          </p:cNvPr>
          <p:cNvCxnSpPr>
            <a:cxnSpLocks/>
          </p:cNvCxnSpPr>
          <p:nvPr/>
        </p:nvCxnSpPr>
        <p:spPr>
          <a:xfrm flipH="1">
            <a:off x="2411760" y="4338749"/>
            <a:ext cx="576064" cy="10888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5" name="Gerade Verbindung mit Pfeil 14">
            <a:extLst>
              <a:ext uri="{FF2B5EF4-FFF2-40B4-BE49-F238E27FC236}">
                <a16:creationId xmlns:a16="http://schemas.microsoft.com/office/drawing/2014/main" id="{B1C75EF8-9D6D-4449-9CF6-6EA47BBCC672}"/>
              </a:ext>
            </a:extLst>
          </p:cNvPr>
          <p:cNvCxnSpPr>
            <a:cxnSpLocks/>
          </p:cNvCxnSpPr>
          <p:nvPr/>
        </p:nvCxnSpPr>
        <p:spPr>
          <a:xfrm flipH="1">
            <a:off x="2086491" y="5661248"/>
            <a:ext cx="576064" cy="108880"/>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6" name="Gerade Verbindung mit Pfeil 15">
            <a:extLst>
              <a:ext uri="{FF2B5EF4-FFF2-40B4-BE49-F238E27FC236}">
                <a16:creationId xmlns:a16="http://schemas.microsoft.com/office/drawing/2014/main" id="{18C37AC7-F9C4-42A7-9C20-7D83A57A104B}"/>
              </a:ext>
            </a:extLst>
          </p:cNvPr>
          <p:cNvCxnSpPr>
            <a:cxnSpLocks/>
          </p:cNvCxnSpPr>
          <p:nvPr/>
        </p:nvCxnSpPr>
        <p:spPr>
          <a:xfrm flipH="1">
            <a:off x="2638353" y="6022962"/>
            <a:ext cx="576064" cy="108880"/>
          </a:xfrm>
          <a:prstGeom prst="straightConnector1">
            <a:avLst/>
          </a:prstGeom>
          <a:ln w="38100">
            <a:solidFill>
              <a:schemeClr val="tx2">
                <a:lumMod val="75000"/>
              </a:schemeClr>
            </a:solidFill>
            <a:prstDash val="solid"/>
            <a:tailEnd type="triangle" w="med" len="lg"/>
          </a:ln>
        </p:spPr>
        <p:style>
          <a:lnRef idx="1">
            <a:schemeClr val="accent1"/>
          </a:lnRef>
          <a:fillRef idx="0">
            <a:schemeClr val="accent1"/>
          </a:fillRef>
          <a:effectRef idx="0">
            <a:schemeClr val="accent1"/>
          </a:effectRef>
          <a:fontRef idx="minor">
            <a:schemeClr val="tx1"/>
          </a:fontRef>
        </p:style>
      </p:cxnSp>
      <p:sp>
        <p:nvSpPr>
          <p:cNvPr id="17" name="Textfeld 16">
            <a:extLst>
              <a:ext uri="{FF2B5EF4-FFF2-40B4-BE49-F238E27FC236}">
                <a16:creationId xmlns:a16="http://schemas.microsoft.com/office/drawing/2014/main" id="{55DC6D25-23AA-4B9D-8541-7AD04095090B}"/>
              </a:ext>
            </a:extLst>
          </p:cNvPr>
          <p:cNvSpPr txBox="1"/>
          <p:nvPr/>
        </p:nvSpPr>
        <p:spPr>
          <a:xfrm>
            <a:off x="3093859" y="3530187"/>
            <a:ext cx="356188" cy="338554"/>
          </a:xfrm>
          <a:prstGeom prst="rect">
            <a:avLst/>
          </a:prstGeom>
          <a:noFill/>
        </p:spPr>
        <p:txBody>
          <a:bodyPr wrap="none" rtlCol="0">
            <a:spAutoFit/>
          </a:bodyPr>
          <a:lstStyle/>
          <a:p>
            <a:r>
              <a:rPr lang="de-DE" sz="1600" dirty="0">
                <a:solidFill>
                  <a:schemeClr val="bg1"/>
                </a:solidFill>
              </a:rPr>
              <a:t>4.</a:t>
            </a:r>
          </a:p>
        </p:txBody>
      </p:sp>
      <p:sp>
        <p:nvSpPr>
          <p:cNvPr id="18" name="Textfeld 17">
            <a:extLst>
              <a:ext uri="{FF2B5EF4-FFF2-40B4-BE49-F238E27FC236}">
                <a16:creationId xmlns:a16="http://schemas.microsoft.com/office/drawing/2014/main" id="{DE3237D8-EAB0-4FAE-B049-37FC06C3C504}"/>
              </a:ext>
            </a:extLst>
          </p:cNvPr>
          <p:cNvSpPr txBox="1"/>
          <p:nvPr/>
        </p:nvSpPr>
        <p:spPr>
          <a:xfrm>
            <a:off x="3093859" y="3917087"/>
            <a:ext cx="356188" cy="338554"/>
          </a:xfrm>
          <a:prstGeom prst="rect">
            <a:avLst/>
          </a:prstGeom>
          <a:noFill/>
        </p:spPr>
        <p:txBody>
          <a:bodyPr wrap="none" rtlCol="0">
            <a:spAutoFit/>
          </a:bodyPr>
          <a:lstStyle/>
          <a:p>
            <a:r>
              <a:rPr lang="de-DE" sz="1600" dirty="0">
                <a:solidFill>
                  <a:schemeClr val="bg1"/>
                </a:solidFill>
              </a:rPr>
              <a:t>5.</a:t>
            </a:r>
          </a:p>
        </p:txBody>
      </p:sp>
      <p:sp>
        <p:nvSpPr>
          <p:cNvPr id="19" name="Textfeld 18">
            <a:extLst>
              <a:ext uri="{FF2B5EF4-FFF2-40B4-BE49-F238E27FC236}">
                <a16:creationId xmlns:a16="http://schemas.microsoft.com/office/drawing/2014/main" id="{39D12262-F344-4318-BC35-87DDFE793C82}"/>
              </a:ext>
            </a:extLst>
          </p:cNvPr>
          <p:cNvSpPr txBox="1"/>
          <p:nvPr/>
        </p:nvSpPr>
        <p:spPr>
          <a:xfrm>
            <a:off x="3106601" y="4259973"/>
            <a:ext cx="356188" cy="338554"/>
          </a:xfrm>
          <a:prstGeom prst="rect">
            <a:avLst/>
          </a:prstGeom>
          <a:noFill/>
        </p:spPr>
        <p:txBody>
          <a:bodyPr wrap="none" rtlCol="0">
            <a:spAutoFit/>
          </a:bodyPr>
          <a:lstStyle/>
          <a:p>
            <a:r>
              <a:rPr lang="de-DE" sz="1600" dirty="0">
                <a:solidFill>
                  <a:schemeClr val="bg1"/>
                </a:solidFill>
              </a:rPr>
              <a:t>6.</a:t>
            </a:r>
          </a:p>
        </p:txBody>
      </p:sp>
      <p:sp>
        <p:nvSpPr>
          <p:cNvPr id="20" name="Textfeld 19">
            <a:extLst>
              <a:ext uri="{FF2B5EF4-FFF2-40B4-BE49-F238E27FC236}">
                <a16:creationId xmlns:a16="http://schemas.microsoft.com/office/drawing/2014/main" id="{8A1009F4-87F9-43CA-A08F-4DE85E6200B8}"/>
              </a:ext>
            </a:extLst>
          </p:cNvPr>
          <p:cNvSpPr txBox="1"/>
          <p:nvPr/>
        </p:nvSpPr>
        <p:spPr>
          <a:xfrm>
            <a:off x="2771800" y="5499126"/>
            <a:ext cx="356188" cy="338554"/>
          </a:xfrm>
          <a:prstGeom prst="rect">
            <a:avLst/>
          </a:prstGeom>
          <a:noFill/>
        </p:spPr>
        <p:txBody>
          <a:bodyPr wrap="none" rtlCol="0">
            <a:spAutoFit/>
          </a:bodyPr>
          <a:lstStyle/>
          <a:p>
            <a:r>
              <a:rPr lang="de-DE" sz="1600" dirty="0">
                <a:solidFill>
                  <a:schemeClr val="bg1"/>
                </a:solidFill>
              </a:rPr>
              <a:t>7.</a:t>
            </a:r>
          </a:p>
        </p:txBody>
      </p:sp>
      <p:sp>
        <p:nvSpPr>
          <p:cNvPr id="21" name="Textfeld 20">
            <a:extLst>
              <a:ext uri="{FF2B5EF4-FFF2-40B4-BE49-F238E27FC236}">
                <a16:creationId xmlns:a16="http://schemas.microsoft.com/office/drawing/2014/main" id="{986CCB31-19B7-4A16-9F02-A8333EA54631}"/>
              </a:ext>
            </a:extLst>
          </p:cNvPr>
          <p:cNvSpPr txBox="1"/>
          <p:nvPr/>
        </p:nvSpPr>
        <p:spPr>
          <a:xfrm>
            <a:off x="3356053" y="5853685"/>
            <a:ext cx="356188" cy="338554"/>
          </a:xfrm>
          <a:prstGeom prst="rect">
            <a:avLst/>
          </a:prstGeom>
          <a:noFill/>
        </p:spPr>
        <p:txBody>
          <a:bodyPr wrap="none" rtlCol="0">
            <a:spAutoFit/>
          </a:bodyPr>
          <a:lstStyle/>
          <a:p>
            <a:r>
              <a:rPr lang="de-DE" sz="1600" dirty="0">
                <a:solidFill>
                  <a:schemeClr val="bg1"/>
                </a:solidFill>
              </a:rPr>
              <a:t>8.</a:t>
            </a:r>
          </a:p>
        </p:txBody>
      </p:sp>
    </p:spTree>
    <p:extLst>
      <p:ext uri="{BB962C8B-B14F-4D97-AF65-F5344CB8AC3E}">
        <p14:creationId xmlns:p14="http://schemas.microsoft.com/office/powerpoint/2010/main" val="691532603"/>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21</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endParaRPr lang="de-DE" kern="0" dirty="0"/>
          </a:p>
          <a:p>
            <a:r>
              <a:rPr lang="de-DE" kern="0" dirty="0"/>
              <a:t>4. Konfiguration der Stockwaage</a:t>
            </a:r>
            <a:endParaRPr lang="de-DE" i="1" kern="0" dirty="0">
              <a:latin typeface="Bauhaus 93" panose="04030905020B02020C02" pitchFamily="82" charset="0"/>
            </a:endParaRPr>
          </a:p>
        </p:txBody>
      </p:sp>
      <p:pic>
        <p:nvPicPr>
          <p:cNvPr id="2" name="Grafik 1">
            <a:extLst>
              <a:ext uri="{FF2B5EF4-FFF2-40B4-BE49-F238E27FC236}">
                <a16:creationId xmlns:a16="http://schemas.microsoft.com/office/drawing/2014/main" id="{A7F07D93-FDCC-4230-8335-7FC103F3B3BE}"/>
              </a:ext>
            </a:extLst>
          </p:cNvPr>
          <p:cNvPicPr>
            <a:picLocks noChangeAspect="1"/>
          </p:cNvPicPr>
          <p:nvPr/>
        </p:nvPicPr>
        <p:blipFill>
          <a:blip r:embed="rId2"/>
          <a:stretch>
            <a:fillRect/>
          </a:stretch>
        </p:blipFill>
        <p:spPr>
          <a:xfrm>
            <a:off x="437602" y="2636912"/>
            <a:ext cx="6166799" cy="2625386"/>
          </a:xfrm>
          <a:prstGeom prst="rect">
            <a:avLst/>
          </a:prstGeom>
        </p:spPr>
      </p:pic>
      <p:sp>
        <p:nvSpPr>
          <p:cNvPr id="3" name="Textfeld 2">
            <a:extLst>
              <a:ext uri="{FF2B5EF4-FFF2-40B4-BE49-F238E27FC236}">
                <a16:creationId xmlns:a16="http://schemas.microsoft.com/office/drawing/2014/main" id="{5C23B960-34C4-41C1-A2C3-157BB5C41626}"/>
              </a:ext>
            </a:extLst>
          </p:cNvPr>
          <p:cNvSpPr txBox="1"/>
          <p:nvPr/>
        </p:nvSpPr>
        <p:spPr>
          <a:xfrm>
            <a:off x="448744" y="1700808"/>
            <a:ext cx="8352927" cy="830997"/>
          </a:xfrm>
          <a:prstGeom prst="rect">
            <a:avLst/>
          </a:prstGeom>
          <a:noFill/>
        </p:spPr>
        <p:txBody>
          <a:bodyPr wrap="square" rtlCol="0">
            <a:spAutoFit/>
          </a:bodyPr>
          <a:lstStyle/>
          <a:p>
            <a:r>
              <a:rPr lang="de-DE" sz="1600" dirty="0">
                <a:solidFill>
                  <a:schemeClr val="bg1"/>
                </a:solidFill>
              </a:rPr>
              <a:t>Wenn die Stockwaage im WLAN des Heimnetzes angemeldet ist, kann der Wartungsmodus auch bequem über den Router aufgerufen werden. Wartungstaste drücken ist nicht dann notwendig.</a:t>
            </a:r>
          </a:p>
        </p:txBody>
      </p:sp>
      <p:sp>
        <p:nvSpPr>
          <p:cNvPr id="22" name="Textfeld 21">
            <a:extLst>
              <a:ext uri="{FF2B5EF4-FFF2-40B4-BE49-F238E27FC236}">
                <a16:creationId xmlns:a16="http://schemas.microsoft.com/office/drawing/2014/main" id="{19B5A63D-9984-47F5-B10E-131BF04E8417}"/>
              </a:ext>
            </a:extLst>
          </p:cNvPr>
          <p:cNvSpPr txBox="1"/>
          <p:nvPr/>
        </p:nvSpPr>
        <p:spPr>
          <a:xfrm>
            <a:off x="6156176" y="3717032"/>
            <a:ext cx="2016224" cy="1077218"/>
          </a:xfrm>
          <a:prstGeom prst="rect">
            <a:avLst/>
          </a:prstGeom>
          <a:noFill/>
        </p:spPr>
        <p:txBody>
          <a:bodyPr wrap="square" rtlCol="0">
            <a:spAutoFit/>
          </a:bodyPr>
          <a:lstStyle/>
          <a:p>
            <a:r>
              <a:rPr lang="de-DE" sz="1600" dirty="0">
                <a:solidFill>
                  <a:schemeClr val="bg1"/>
                </a:solidFill>
              </a:rPr>
              <a:t>Aufruf der Oberfläche erfolgt über IP-Adresse bzw. den Link</a:t>
            </a:r>
          </a:p>
        </p:txBody>
      </p:sp>
    </p:spTree>
    <p:extLst>
      <p:ext uri="{BB962C8B-B14F-4D97-AF65-F5344CB8AC3E}">
        <p14:creationId xmlns:p14="http://schemas.microsoft.com/office/powerpoint/2010/main" val="12778196"/>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836A034B-F5DC-441B-8873-ECEFC87C91D8}"/>
              </a:ext>
            </a:extLst>
          </p:cNvPr>
          <p:cNvPicPr>
            <a:picLocks noChangeAspect="1"/>
          </p:cNvPicPr>
          <p:nvPr/>
        </p:nvPicPr>
        <p:blipFill>
          <a:blip r:embed="rId2"/>
          <a:stretch>
            <a:fillRect/>
          </a:stretch>
        </p:blipFill>
        <p:spPr>
          <a:xfrm>
            <a:off x="467543" y="4056467"/>
            <a:ext cx="5267401" cy="2694666"/>
          </a:xfrm>
          <a:prstGeom prst="rect">
            <a:avLst/>
          </a:prstGeom>
        </p:spPr>
      </p:pic>
      <p:pic>
        <p:nvPicPr>
          <p:cNvPr id="2" name="Grafik 1">
            <a:extLst>
              <a:ext uri="{FF2B5EF4-FFF2-40B4-BE49-F238E27FC236}">
                <a16:creationId xmlns:a16="http://schemas.microsoft.com/office/drawing/2014/main" id="{DB595CF6-EE4B-4671-9516-46D1C8F578CB}"/>
              </a:ext>
            </a:extLst>
          </p:cNvPr>
          <p:cNvPicPr>
            <a:picLocks noChangeAspect="1"/>
          </p:cNvPicPr>
          <p:nvPr/>
        </p:nvPicPr>
        <p:blipFill>
          <a:blip r:embed="rId3"/>
          <a:stretch>
            <a:fillRect/>
          </a:stretch>
        </p:blipFill>
        <p:spPr>
          <a:xfrm>
            <a:off x="467544" y="1356540"/>
            <a:ext cx="5267401" cy="2597121"/>
          </a:xfrm>
          <a:prstGeom prst="rect">
            <a:avLst/>
          </a:prstGeom>
        </p:spPr>
      </p:pic>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22</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endParaRPr lang="de-DE" kern="0" dirty="0"/>
          </a:p>
          <a:p>
            <a:r>
              <a:rPr lang="de-DE" kern="0" dirty="0"/>
              <a:t>4. Konfiguration der Stockwaage</a:t>
            </a:r>
            <a:endParaRPr lang="de-DE" i="1" kern="0" dirty="0">
              <a:latin typeface="Bauhaus 93" panose="04030905020B02020C02" pitchFamily="82" charset="0"/>
            </a:endParaRPr>
          </a:p>
        </p:txBody>
      </p:sp>
      <p:cxnSp>
        <p:nvCxnSpPr>
          <p:cNvPr id="14" name="Gerade Verbindung mit Pfeil 13">
            <a:extLst>
              <a:ext uri="{FF2B5EF4-FFF2-40B4-BE49-F238E27FC236}">
                <a16:creationId xmlns:a16="http://schemas.microsoft.com/office/drawing/2014/main" id="{930BEB62-396E-4E8F-BA1D-DB7141D8EC7C}"/>
              </a:ext>
            </a:extLst>
          </p:cNvPr>
          <p:cNvCxnSpPr>
            <a:cxnSpLocks/>
          </p:cNvCxnSpPr>
          <p:nvPr/>
        </p:nvCxnSpPr>
        <p:spPr>
          <a:xfrm flipH="1">
            <a:off x="1403649" y="2348880"/>
            <a:ext cx="682842" cy="252896"/>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6" name="Textfeld 5">
            <a:extLst>
              <a:ext uri="{FF2B5EF4-FFF2-40B4-BE49-F238E27FC236}">
                <a16:creationId xmlns:a16="http://schemas.microsoft.com/office/drawing/2014/main" id="{86CB3318-269B-4342-A2DC-651A7DCA5CE9}"/>
              </a:ext>
            </a:extLst>
          </p:cNvPr>
          <p:cNvSpPr txBox="1"/>
          <p:nvPr/>
        </p:nvSpPr>
        <p:spPr>
          <a:xfrm>
            <a:off x="2407940" y="2164514"/>
            <a:ext cx="1168910" cy="307777"/>
          </a:xfrm>
          <a:prstGeom prst="rect">
            <a:avLst/>
          </a:prstGeom>
          <a:noFill/>
        </p:spPr>
        <p:txBody>
          <a:bodyPr wrap="none" rtlCol="0">
            <a:spAutoFit/>
          </a:bodyPr>
          <a:lstStyle/>
          <a:p>
            <a:r>
              <a:rPr lang="de-DE" sz="1400" dirty="0">
                <a:solidFill>
                  <a:schemeClr val="bg1"/>
                </a:solidFill>
              </a:rPr>
              <a:t>Frei wählbar</a:t>
            </a:r>
          </a:p>
        </p:txBody>
      </p:sp>
      <p:sp>
        <p:nvSpPr>
          <p:cNvPr id="17" name="Textfeld 16">
            <a:extLst>
              <a:ext uri="{FF2B5EF4-FFF2-40B4-BE49-F238E27FC236}">
                <a16:creationId xmlns:a16="http://schemas.microsoft.com/office/drawing/2014/main" id="{F2EF0E8D-A04B-48E8-B484-D877CAD71114}"/>
              </a:ext>
            </a:extLst>
          </p:cNvPr>
          <p:cNvSpPr txBox="1"/>
          <p:nvPr/>
        </p:nvSpPr>
        <p:spPr>
          <a:xfrm>
            <a:off x="2374523" y="2725125"/>
            <a:ext cx="2379113" cy="307777"/>
          </a:xfrm>
          <a:prstGeom prst="rect">
            <a:avLst/>
          </a:prstGeom>
          <a:noFill/>
        </p:spPr>
        <p:txBody>
          <a:bodyPr wrap="none" rtlCol="0">
            <a:spAutoFit/>
          </a:bodyPr>
          <a:lstStyle/>
          <a:p>
            <a:r>
              <a:rPr lang="de-DE" sz="1400" dirty="0">
                <a:solidFill>
                  <a:schemeClr val="bg1"/>
                </a:solidFill>
              </a:rPr>
              <a:t>Aus </a:t>
            </a:r>
            <a:r>
              <a:rPr lang="de-DE" sz="1400" dirty="0" err="1">
                <a:solidFill>
                  <a:schemeClr val="bg1"/>
                </a:solidFill>
              </a:rPr>
              <a:t>Thingspeak</a:t>
            </a:r>
            <a:r>
              <a:rPr lang="de-DE" sz="1400" dirty="0">
                <a:solidFill>
                  <a:schemeClr val="bg1"/>
                </a:solidFill>
              </a:rPr>
              <a:t> übertragen</a:t>
            </a:r>
          </a:p>
        </p:txBody>
      </p:sp>
      <p:cxnSp>
        <p:nvCxnSpPr>
          <p:cNvPr id="18" name="Gerade Verbindung mit Pfeil 17">
            <a:extLst>
              <a:ext uri="{FF2B5EF4-FFF2-40B4-BE49-F238E27FC236}">
                <a16:creationId xmlns:a16="http://schemas.microsoft.com/office/drawing/2014/main" id="{064C7A80-8150-4390-8B8C-0B026986D1FA}"/>
              </a:ext>
            </a:extLst>
          </p:cNvPr>
          <p:cNvCxnSpPr>
            <a:cxnSpLocks/>
          </p:cNvCxnSpPr>
          <p:nvPr/>
        </p:nvCxnSpPr>
        <p:spPr>
          <a:xfrm flipH="1">
            <a:off x="1619672" y="2940716"/>
            <a:ext cx="682842" cy="252896"/>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9" name="Textfeld 18">
            <a:extLst>
              <a:ext uri="{FF2B5EF4-FFF2-40B4-BE49-F238E27FC236}">
                <a16:creationId xmlns:a16="http://schemas.microsoft.com/office/drawing/2014/main" id="{E6AAB6DD-2C20-4F58-86D3-7A42C1E984F7}"/>
              </a:ext>
            </a:extLst>
          </p:cNvPr>
          <p:cNvSpPr txBox="1"/>
          <p:nvPr/>
        </p:nvSpPr>
        <p:spPr>
          <a:xfrm>
            <a:off x="85768" y="1356540"/>
            <a:ext cx="356188" cy="338554"/>
          </a:xfrm>
          <a:prstGeom prst="rect">
            <a:avLst/>
          </a:prstGeom>
          <a:noFill/>
        </p:spPr>
        <p:txBody>
          <a:bodyPr wrap="none" rtlCol="0">
            <a:spAutoFit/>
          </a:bodyPr>
          <a:lstStyle/>
          <a:p>
            <a:r>
              <a:rPr lang="de-DE" sz="1600" dirty="0">
                <a:solidFill>
                  <a:schemeClr val="bg1"/>
                </a:solidFill>
              </a:rPr>
              <a:t>4.</a:t>
            </a:r>
          </a:p>
        </p:txBody>
      </p:sp>
      <p:sp>
        <p:nvSpPr>
          <p:cNvPr id="20" name="Textfeld 19">
            <a:extLst>
              <a:ext uri="{FF2B5EF4-FFF2-40B4-BE49-F238E27FC236}">
                <a16:creationId xmlns:a16="http://schemas.microsoft.com/office/drawing/2014/main" id="{32C4B666-EE52-496C-98E3-566412CA68C6}"/>
              </a:ext>
            </a:extLst>
          </p:cNvPr>
          <p:cNvSpPr txBox="1"/>
          <p:nvPr/>
        </p:nvSpPr>
        <p:spPr>
          <a:xfrm>
            <a:off x="85768" y="4056467"/>
            <a:ext cx="356188" cy="338554"/>
          </a:xfrm>
          <a:prstGeom prst="rect">
            <a:avLst/>
          </a:prstGeom>
          <a:noFill/>
        </p:spPr>
        <p:txBody>
          <a:bodyPr wrap="none" rtlCol="0">
            <a:spAutoFit/>
          </a:bodyPr>
          <a:lstStyle/>
          <a:p>
            <a:r>
              <a:rPr lang="de-DE" sz="1600" dirty="0">
                <a:solidFill>
                  <a:schemeClr val="bg1"/>
                </a:solidFill>
              </a:rPr>
              <a:t>5.</a:t>
            </a:r>
          </a:p>
        </p:txBody>
      </p:sp>
    </p:spTree>
    <p:extLst>
      <p:ext uri="{BB962C8B-B14F-4D97-AF65-F5344CB8AC3E}">
        <p14:creationId xmlns:p14="http://schemas.microsoft.com/office/powerpoint/2010/main" val="1560492539"/>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10A8E3B-319B-47A8-8EA0-9EAB28300345}"/>
              </a:ext>
            </a:extLst>
          </p:cNvPr>
          <p:cNvPicPr>
            <a:picLocks noChangeAspect="1"/>
          </p:cNvPicPr>
          <p:nvPr/>
        </p:nvPicPr>
        <p:blipFill>
          <a:blip r:embed="rId2"/>
          <a:stretch>
            <a:fillRect/>
          </a:stretch>
        </p:blipFill>
        <p:spPr>
          <a:xfrm>
            <a:off x="395536" y="1465918"/>
            <a:ext cx="6986622" cy="1963082"/>
          </a:xfrm>
          <a:prstGeom prst="rect">
            <a:avLst/>
          </a:prstGeom>
        </p:spPr>
      </p:pic>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23</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endParaRPr lang="de-DE" kern="0" dirty="0"/>
          </a:p>
          <a:p>
            <a:r>
              <a:rPr lang="de-DE" kern="0" dirty="0"/>
              <a:t>4. Konfiguration der Stockwaage</a:t>
            </a:r>
            <a:endParaRPr lang="de-DE" i="1" kern="0" dirty="0">
              <a:latin typeface="Bauhaus 93" panose="04030905020B02020C02" pitchFamily="82" charset="0"/>
            </a:endParaRPr>
          </a:p>
        </p:txBody>
      </p:sp>
      <p:pic>
        <p:nvPicPr>
          <p:cNvPr id="7" name="Grafik 6">
            <a:extLst>
              <a:ext uri="{FF2B5EF4-FFF2-40B4-BE49-F238E27FC236}">
                <a16:creationId xmlns:a16="http://schemas.microsoft.com/office/drawing/2014/main" id="{A2AC5438-CE72-44D1-AFA8-B5B9E5D53DDF}"/>
              </a:ext>
            </a:extLst>
          </p:cNvPr>
          <p:cNvPicPr>
            <a:picLocks noChangeAspect="1"/>
          </p:cNvPicPr>
          <p:nvPr/>
        </p:nvPicPr>
        <p:blipFill>
          <a:blip r:embed="rId3"/>
          <a:stretch>
            <a:fillRect/>
          </a:stretch>
        </p:blipFill>
        <p:spPr>
          <a:xfrm>
            <a:off x="467544" y="3705159"/>
            <a:ext cx="3163833" cy="1524041"/>
          </a:xfrm>
          <a:prstGeom prst="rect">
            <a:avLst/>
          </a:prstGeom>
        </p:spPr>
      </p:pic>
      <p:pic>
        <p:nvPicPr>
          <p:cNvPr id="8" name="Grafik 7">
            <a:extLst>
              <a:ext uri="{FF2B5EF4-FFF2-40B4-BE49-F238E27FC236}">
                <a16:creationId xmlns:a16="http://schemas.microsoft.com/office/drawing/2014/main" id="{7C027B78-B883-4AB7-B759-EF2355412933}"/>
              </a:ext>
            </a:extLst>
          </p:cNvPr>
          <p:cNvPicPr>
            <a:picLocks noChangeAspect="1"/>
          </p:cNvPicPr>
          <p:nvPr/>
        </p:nvPicPr>
        <p:blipFill>
          <a:blip r:embed="rId4"/>
          <a:stretch>
            <a:fillRect/>
          </a:stretch>
        </p:blipFill>
        <p:spPr>
          <a:xfrm>
            <a:off x="4052896" y="3501008"/>
            <a:ext cx="2919457" cy="2676169"/>
          </a:xfrm>
          <a:prstGeom prst="rect">
            <a:avLst/>
          </a:prstGeom>
        </p:spPr>
      </p:pic>
      <p:sp>
        <p:nvSpPr>
          <p:cNvPr id="13" name="Textfeld 12">
            <a:extLst>
              <a:ext uri="{FF2B5EF4-FFF2-40B4-BE49-F238E27FC236}">
                <a16:creationId xmlns:a16="http://schemas.microsoft.com/office/drawing/2014/main" id="{333A032A-0CB1-499F-B871-A8C2CEDC5784}"/>
              </a:ext>
            </a:extLst>
          </p:cNvPr>
          <p:cNvSpPr txBox="1"/>
          <p:nvPr/>
        </p:nvSpPr>
        <p:spPr>
          <a:xfrm>
            <a:off x="56508" y="1556792"/>
            <a:ext cx="356188" cy="338554"/>
          </a:xfrm>
          <a:prstGeom prst="rect">
            <a:avLst/>
          </a:prstGeom>
          <a:noFill/>
        </p:spPr>
        <p:txBody>
          <a:bodyPr wrap="none" rtlCol="0">
            <a:spAutoFit/>
          </a:bodyPr>
          <a:lstStyle/>
          <a:p>
            <a:r>
              <a:rPr lang="de-DE" sz="1600" dirty="0">
                <a:solidFill>
                  <a:schemeClr val="bg1"/>
                </a:solidFill>
              </a:rPr>
              <a:t>6.</a:t>
            </a:r>
          </a:p>
        </p:txBody>
      </p:sp>
      <p:sp>
        <p:nvSpPr>
          <p:cNvPr id="9" name="Textfeld 8">
            <a:extLst>
              <a:ext uri="{FF2B5EF4-FFF2-40B4-BE49-F238E27FC236}">
                <a16:creationId xmlns:a16="http://schemas.microsoft.com/office/drawing/2014/main" id="{EA39A6CC-2DF0-4828-847E-DB54BF76D722}"/>
              </a:ext>
            </a:extLst>
          </p:cNvPr>
          <p:cNvSpPr txBox="1"/>
          <p:nvPr/>
        </p:nvSpPr>
        <p:spPr>
          <a:xfrm>
            <a:off x="3923928" y="6249185"/>
            <a:ext cx="4031873" cy="338554"/>
          </a:xfrm>
          <a:prstGeom prst="rect">
            <a:avLst/>
          </a:prstGeom>
          <a:noFill/>
        </p:spPr>
        <p:txBody>
          <a:bodyPr wrap="none" rtlCol="0">
            <a:spAutoFit/>
          </a:bodyPr>
          <a:lstStyle/>
          <a:p>
            <a:r>
              <a:rPr lang="de-DE" sz="1600" dirty="0">
                <a:solidFill>
                  <a:schemeClr val="bg1"/>
                </a:solidFill>
                <a:sym typeface="Wingdings" panose="05000000000000000000" pitchFamily="2" charset="2"/>
              </a:rPr>
              <a:t>Gut geeignetes Kalibriergewicht = Mensch</a:t>
            </a:r>
          </a:p>
        </p:txBody>
      </p:sp>
      <p:pic>
        <p:nvPicPr>
          <p:cNvPr id="11" name="Grafik 10">
            <a:extLst>
              <a:ext uri="{FF2B5EF4-FFF2-40B4-BE49-F238E27FC236}">
                <a16:creationId xmlns:a16="http://schemas.microsoft.com/office/drawing/2014/main" id="{CD6AB7A0-1D9E-4B1C-866C-80D0437CF11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914613" y="6249185"/>
            <a:ext cx="360291" cy="357048"/>
          </a:xfrm>
          <a:prstGeom prst="rect">
            <a:avLst/>
          </a:prstGeom>
        </p:spPr>
      </p:pic>
    </p:spTree>
    <p:extLst>
      <p:ext uri="{BB962C8B-B14F-4D97-AF65-F5344CB8AC3E}">
        <p14:creationId xmlns:p14="http://schemas.microsoft.com/office/powerpoint/2010/main" val="893636092"/>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24</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br>
              <a:rPr lang="de-DE" kern="0" dirty="0"/>
            </a:br>
            <a:r>
              <a:rPr lang="de-DE" kern="0" dirty="0"/>
              <a:t>4. Konfiguration der Stockwaage</a:t>
            </a:r>
            <a:endParaRPr lang="de-DE" i="1" kern="0" dirty="0">
              <a:latin typeface="Bauhaus 93" panose="04030905020B02020C02" pitchFamily="82" charset="0"/>
            </a:endParaRPr>
          </a:p>
        </p:txBody>
      </p:sp>
      <p:pic>
        <p:nvPicPr>
          <p:cNvPr id="7" name="Grafik 6">
            <a:extLst>
              <a:ext uri="{FF2B5EF4-FFF2-40B4-BE49-F238E27FC236}">
                <a16:creationId xmlns:a16="http://schemas.microsoft.com/office/drawing/2014/main" id="{C78D0FFF-0E42-4554-A416-59ADD7749FDA}"/>
              </a:ext>
            </a:extLst>
          </p:cNvPr>
          <p:cNvPicPr>
            <a:picLocks noChangeAspect="1"/>
          </p:cNvPicPr>
          <p:nvPr/>
        </p:nvPicPr>
        <p:blipFill>
          <a:blip r:embed="rId2"/>
          <a:stretch>
            <a:fillRect/>
          </a:stretch>
        </p:blipFill>
        <p:spPr>
          <a:xfrm>
            <a:off x="467544" y="1484784"/>
            <a:ext cx="5322929" cy="3672408"/>
          </a:xfrm>
          <a:prstGeom prst="rect">
            <a:avLst/>
          </a:prstGeom>
        </p:spPr>
      </p:pic>
      <p:pic>
        <p:nvPicPr>
          <p:cNvPr id="8" name="Grafik 7">
            <a:extLst>
              <a:ext uri="{FF2B5EF4-FFF2-40B4-BE49-F238E27FC236}">
                <a16:creationId xmlns:a16="http://schemas.microsoft.com/office/drawing/2014/main" id="{09DC4250-1F0E-4688-84BC-E54C0B7349E7}"/>
              </a:ext>
            </a:extLst>
          </p:cNvPr>
          <p:cNvPicPr>
            <a:picLocks noChangeAspect="1"/>
          </p:cNvPicPr>
          <p:nvPr/>
        </p:nvPicPr>
        <p:blipFill>
          <a:blip r:embed="rId3"/>
          <a:stretch>
            <a:fillRect/>
          </a:stretch>
        </p:blipFill>
        <p:spPr>
          <a:xfrm>
            <a:off x="467544" y="5229200"/>
            <a:ext cx="6989760" cy="1401846"/>
          </a:xfrm>
          <a:prstGeom prst="rect">
            <a:avLst/>
          </a:prstGeom>
        </p:spPr>
      </p:pic>
      <p:sp>
        <p:nvSpPr>
          <p:cNvPr id="10" name="Textfeld 9">
            <a:extLst>
              <a:ext uri="{FF2B5EF4-FFF2-40B4-BE49-F238E27FC236}">
                <a16:creationId xmlns:a16="http://schemas.microsoft.com/office/drawing/2014/main" id="{5AE7285F-61A2-42F2-8F9E-45FEABF65AAB}"/>
              </a:ext>
            </a:extLst>
          </p:cNvPr>
          <p:cNvSpPr txBox="1"/>
          <p:nvPr/>
        </p:nvSpPr>
        <p:spPr>
          <a:xfrm>
            <a:off x="94228" y="1468776"/>
            <a:ext cx="356188" cy="338554"/>
          </a:xfrm>
          <a:prstGeom prst="rect">
            <a:avLst/>
          </a:prstGeom>
          <a:noFill/>
        </p:spPr>
        <p:txBody>
          <a:bodyPr wrap="none" rtlCol="0">
            <a:spAutoFit/>
          </a:bodyPr>
          <a:lstStyle/>
          <a:p>
            <a:r>
              <a:rPr lang="de-DE" sz="1600" dirty="0">
                <a:solidFill>
                  <a:schemeClr val="bg1"/>
                </a:solidFill>
              </a:rPr>
              <a:t>7.</a:t>
            </a:r>
          </a:p>
        </p:txBody>
      </p:sp>
      <p:sp>
        <p:nvSpPr>
          <p:cNvPr id="11" name="Textfeld 10">
            <a:extLst>
              <a:ext uri="{FF2B5EF4-FFF2-40B4-BE49-F238E27FC236}">
                <a16:creationId xmlns:a16="http://schemas.microsoft.com/office/drawing/2014/main" id="{ADB47910-1998-4118-83E5-90218958B7EA}"/>
              </a:ext>
            </a:extLst>
          </p:cNvPr>
          <p:cNvSpPr txBox="1"/>
          <p:nvPr/>
        </p:nvSpPr>
        <p:spPr>
          <a:xfrm>
            <a:off x="94228" y="5259854"/>
            <a:ext cx="356188" cy="338554"/>
          </a:xfrm>
          <a:prstGeom prst="rect">
            <a:avLst/>
          </a:prstGeom>
          <a:noFill/>
        </p:spPr>
        <p:txBody>
          <a:bodyPr wrap="none" rtlCol="0">
            <a:spAutoFit/>
          </a:bodyPr>
          <a:lstStyle/>
          <a:p>
            <a:r>
              <a:rPr lang="de-DE" sz="1600" dirty="0">
                <a:solidFill>
                  <a:schemeClr val="bg1"/>
                </a:solidFill>
              </a:rPr>
              <a:t>8.</a:t>
            </a:r>
          </a:p>
        </p:txBody>
      </p:sp>
      <p:sp>
        <p:nvSpPr>
          <p:cNvPr id="12" name="Ellipse 11">
            <a:extLst>
              <a:ext uri="{FF2B5EF4-FFF2-40B4-BE49-F238E27FC236}">
                <a16:creationId xmlns:a16="http://schemas.microsoft.com/office/drawing/2014/main" id="{B44F2F14-D370-46A4-A0FD-5BE9F33D72BC}"/>
              </a:ext>
            </a:extLst>
          </p:cNvPr>
          <p:cNvSpPr/>
          <p:nvPr/>
        </p:nvSpPr>
        <p:spPr>
          <a:xfrm>
            <a:off x="251521" y="5670416"/>
            <a:ext cx="1224136"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Textfeld 12">
            <a:extLst>
              <a:ext uri="{FF2B5EF4-FFF2-40B4-BE49-F238E27FC236}">
                <a16:creationId xmlns:a16="http://schemas.microsoft.com/office/drawing/2014/main" id="{B6998848-D7BF-43ED-9BFF-45E324B5F9FA}"/>
              </a:ext>
            </a:extLst>
          </p:cNvPr>
          <p:cNvSpPr txBox="1"/>
          <p:nvPr/>
        </p:nvSpPr>
        <p:spPr>
          <a:xfrm>
            <a:off x="6012160" y="5655898"/>
            <a:ext cx="2063385" cy="338554"/>
          </a:xfrm>
          <a:prstGeom prst="rect">
            <a:avLst/>
          </a:prstGeom>
          <a:noFill/>
        </p:spPr>
        <p:txBody>
          <a:bodyPr wrap="none" rtlCol="0">
            <a:spAutoFit/>
          </a:bodyPr>
          <a:lstStyle/>
          <a:p>
            <a:r>
              <a:rPr lang="de-DE" sz="1600" dirty="0">
                <a:solidFill>
                  <a:schemeClr val="bg1"/>
                </a:solidFill>
                <a:sym typeface="Wingdings" panose="05000000000000000000" pitchFamily="2" charset="2"/>
              </a:rPr>
              <a:t>Aus Liste auswählen</a:t>
            </a:r>
          </a:p>
        </p:txBody>
      </p:sp>
      <p:sp>
        <p:nvSpPr>
          <p:cNvPr id="14" name="Textfeld 13">
            <a:extLst>
              <a:ext uri="{FF2B5EF4-FFF2-40B4-BE49-F238E27FC236}">
                <a16:creationId xmlns:a16="http://schemas.microsoft.com/office/drawing/2014/main" id="{82FD3F4D-6DC3-45E7-AD6D-C8955BB8662B}"/>
              </a:ext>
            </a:extLst>
          </p:cNvPr>
          <p:cNvSpPr txBox="1"/>
          <p:nvPr/>
        </p:nvSpPr>
        <p:spPr>
          <a:xfrm>
            <a:off x="6184695" y="2581453"/>
            <a:ext cx="2561618" cy="830997"/>
          </a:xfrm>
          <a:prstGeom prst="rect">
            <a:avLst/>
          </a:prstGeom>
          <a:noFill/>
        </p:spPr>
        <p:txBody>
          <a:bodyPr wrap="square" rtlCol="0">
            <a:spAutoFit/>
          </a:bodyPr>
          <a:lstStyle/>
          <a:p>
            <a:r>
              <a:rPr lang="de-DE" sz="1600" dirty="0">
                <a:solidFill>
                  <a:schemeClr val="bg1"/>
                </a:solidFill>
              </a:rPr>
              <a:t>Update nicht über LTE-Verbindung durchführen (wegen Datenvolumen)</a:t>
            </a:r>
          </a:p>
        </p:txBody>
      </p:sp>
    </p:spTree>
    <p:extLst>
      <p:ext uri="{BB962C8B-B14F-4D97-AF65-F5344CB8AC3E}">
        <p14:creationId xmlns:p14="http://schemas.microsoft.com/office/powerpoint/2010/main" val="1210203251"/>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25</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br>
              <a:rPr lang="de-DE" kern="0" dirty="0"/>
            </a:br>
            <a:r>
              <a:rPr lang="de-DE" kern="0" dirty="0"/>
              <a:t>5. </a:t>
            </a:r>
            <a:r>
              <a:rPr lang="de-DE" kern="0" dirty="0" err="1"/>
              <a:t>HoneyPi</a:t>
            </a:r>
            <a:r>
              <a:rPr lang="de-DE" kern="0" dirty="0"/>
              <a:t> App auf dem Handy installieren</a:t>
            </a:r>
            <a:endParaRPr lang="de-DE" i="1" kern="0" dirty="0">
              <a:latin typeface="Bauhaus 93" panose="04030905020B02020C02" pitchFamily="82" charset="0"/>
            </a:endParaRPr>
          </a:p>
        </p:txBody>
      </p:sp>
      <p:cxnSp>
        <p:nvCxnSpPr>
          <p:cNvPr id="33" name="Gerade Verbindung mit Pfeil 32">
            <a:extLst>
              <a:ext uri="{FF2B5EF4-FFF2-40B4-BE49-F238E27FC236}">
                <a16:creationId xmlns:a16="http://schemas.microsoft.com/office/drawing/2014/main" id="{5EA64173-A641-4B49-9A97-2AC35DB97B59}"/>
              </a:ext>
            </a:extLst>
          </p:cNvPr>
          <p:cNvCxnSpPr/>
          <p:nvPr/>
        </p:nvCxnSpPr>
        <p:spPr>
          <a:xfrm flipV="1">
            <a:off x="1907704" y="1916832"/>
            <a:ext cx="1128497" cy="504056"/>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7800FC96-0ED8-4DAC-B9F8-8A6EF356E58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6660232" y="2888940"/>
            <a:ext cx="1872208" cy="3672408"/>
          </a:xfrm>
          <a:prstGeom prst="rect">
            <a:avLst/>
          </a:prstGeom>
        </p:spPr>
      </p:pic>
      <p:pic>
        <p:nvPicPr>
          <p:cNvPr id="8" name="Grafik 7">
            <a:extLst>
              <a:ext uri="{FF2B5EF4-FFF2-40B4-BE49-F238E27FC236}">
                <a16:creationId xmlns:a16="http://schemas.microsoft.com/office/drawing/2014/main" id="{AD915CDA-3B6B-4F05-A717-D67CD5FFE97E}"/>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648269" y="1772816"/>
            <a:ext cx="2232248" cy="3816424"/>
          </a:xfrm>
          <a:prstGeom prst="rect">
            <a:avLst/>
          </a:prstGeom>
        </p:spPr>
      </p:pic>
      <p:pic>
        <p:nvPicPr>
          <p:cNvPr id="11" name="Grafik 10">
            <a:extLst>
              <a:ext uri="{FF2B5EF4-FFF2-40B4-BE49-F238E27FC236}">
                <a16:creationId xmlns:a16="http://schemas.microsoft.com/office/drawing/2014/main" id="{41CBEDA7-2B08-4F97-AECE-ABC3B39A479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0678"/>
          <a:stretch/>
        </p:blipFill>
        <p:spPr>
          <a:xfrm>
            <a:off x="179512" y="1556792"/>
            <a:ext cx="3086100" cy="3240360"/>
          </a:xfrm>
          <a:prstGeom prst="rect">
            <a:avLst/>
          </a:prstGeom>
        </p:spPr>
      </p:pic>
      <p:sp>
        <p:nvSpPr>
          <p:cNvPr id="12" name="Textfeld 11">
            <a:extLst>
              <a:ext uri="{FF2B5EF4-FFF2-40B4-BE49-F238E27FC236}">
                <a16:creationId xmlns:a16="http://schemas.microsoft.com/office/drawing/2014/main" id="{330767C5-EB7C-4440-8DD1-459D92A8D20E}"/>
              </a:ext>
            </a:extLst>
          </p:cNvPr>
          <p:cNvSpPr txBox="1"/>
          <p:nvPr/>
        </p:nvSpPr>
        <p:spPr>
          <a:xfrm>
            <a:off x="543272" y="4681299"/>
            <a:ext cx="2561618" cy="1077218"/>
          </a:xfrm>
          <a:prstGeom prst="rect">
            <a:avLst/>
          </a:prstGeom>
          <a:noFill/>
        </p:spPr>
        <p:txBody>
          <a:bodyPr wrap="square" rtlCol="0">
            <a:spAutoFit/>
          </a:bodyPr>
          <a:lstStyle/>
          <a:p>
            <a:r>
              <a:rPr lang="de-DE" sz="1600" dirty="0">
                <a:solidFill>
                  <a:schemeClr val="bg1"/>
                </a:solidFill>
              </a:rPr>
              <a:t>1. </a:t>
            </a:r>
            <a:r>
              <a:rPr lang="de-DE" sz="1600" dirty="0" err="1">
                <a:solidFill>
                  <a:schemeClr val="bg1"/>
                </a:solidFill>
              </a:rPr>
              <a:t>HoneyPI</a:t>
            </a:r>
            <a:r>
              <a:rPr lang="de-DE" sz="1600" dirty="0">
                <a:solidFill>
                  <a:schemeClr val="bg1"/>
                </a:solidFill>
              </a:rPr>
              <a:t> App aus Google Playstore oder App Store (Apple) herunterladen</a:t>
            </a:r>
          </a:p>
        </p:txBody>
      </p:sp>
      <p:sp>
        <p:nvSpPr>
          <p:cNvPr id="21" name="Textfeld 20">
            <a:extLst>
              <a:ext uri="{FF2B5EF4-FFF2-40B4-BE49-F238E27FC236}">
                <a16:creationId xmlns:a16="http://schemas.microsoft.com/office/drawing/2014/main" id="{613BD8BB-CC1C-4000-A6CB-530C11B4EB5C}"/>
              </a:ext>
            </a:extLst>
          </p:cNvPr>
          <p:cNvSpPr txBox="1"/>
          <p:nvPr/>
        </p:nvSpPr>
        <p:spPr>
          <a:xfrm>
            <a:off x="3646674" y="5664150"/>
            <a:ext cx="2365485" cy="1077218"/>
          </a:xfrm>
          <a:prstGeom prst="rect">
            <a:avLst/>
          </a:prstGeom>
          <a:noFill/>
        </p:spPr>
        <p:txBody>
          <a:bodyPr wrap="square" rtlCol="0">
            <a:spAutoFit/>
          </a:bodyPr>
          <a:lstStyle/>
          <a:p>
            <a:r>
              <a:rPr lang="de-DE" sz="1600" dirty="0">
                <a:solidFill>
                  <a:schemeClr val="bg1"/>
                </a:solidFill>
              </a:rPr>
              <a:t>2. User API-Key aus </a:t>
            </a:r>
            <a:r>
              <a:rPr lang="de-DE" sz="1600" dirty="0" err="1">
                <a:solidFill>
                  <a:schemeClr val="bg1"/>
                </a:solidFill>
              </a:rPr>
              <a:t>Thingspeak</a:t>
            </a:r>
            <a:r>
              <a:rPr lang="de-DE" sz="1600" dirty="0">
                <a:solidFill>
                  <a:schemeClr val="bg1"/>
                </a:solidFill>
              </a:rPr>
              <a:t> eingeben und </a:t>
            </a:r>
            <a:r>
              <a:rPr lang="de-DE" sz="1600" u="sng" dirty="0">
                <a:solidFill>
                  <a:schemeClr val="bg1"/>
                </a:solidFill>
              </a:rPr>
              <a:t>Kanäle synchronisieren</a:t>
            </a:r>
          </a:p>
        </p:txBody>
      </p:sp>
      <p:sp>
        <p:nvSpPr>
          <p:cNvPr id="23" name="Textfeld 22">
            <a:extLst>
              <a:ext uri="{FF2B5EF4-FFF2-40B4-BE49-F238E27FC236}">
                <a16:creationId xmlns:a16="http://schemas.microsoft.com/office/drawing/2014/main" id="{A1A1ACB3-3DA0-4497-A788-6BB6E1D2F14C}"/>
              </a:ext>
            </a:extLst>
          </p:cNvPr>
          <p:cNvSpPr txBox="1"/>
          <p:nvPr/>
        </p:nvSpPr>
        <p:spPr>
          <a:xfrm>
            <a:off x="6556675" y="2171327"/>
            <a:ext cx="2365485" cy="338554"/>
          </a:xfrm>
          <a:prstGeom prst="rect">
            <a:avLst/>
          </a:prstGeom>
          <a:noFill/>
        </p:spPr>
        <p:txBody>
          <a:bodyPr wrap="square" rtlCol="0">
            <a:spAutoFit/>
          </a:bodyPr>
          <a:lstStyle/>
          <a:p>
            <a:r>
              <a:rPr lang="de-DE" sz="1600" dirty="0">
                <a:solidFill>
                  <a:schemeClr val="bg1"/>
                </a:solidFill>
              </a:rPr>
              <a:t>3. Kanal auswählen</a:t>
            </a:r>
          </a:p>
        </p:txBody>
      </p:sp>
    </p:spTree>
    <p:extLst>
      <p:ext uri="{BB962C8B-B14F-4D97-AF65-F5344CB8AC3E}">
        <p14:creationId xmlns:p14="http://schemas.microsoft.com/office/powerpoint/2010/main" val="246033824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26</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5. </a:t>
            </a:r>
            <a:r>
              <a:rPr lang="de-DE" kern="0" dirty="0" err="1"/>
              <a:t>HoneyPi</a:t>
            </a:r>
            <a:r>
              <a:rPr lang="de-DE" kern="0" dirty="0"/>
              <a:t>  Handy App</a:t>
            </a:r>
            <a:endParaRPr lang="de-DE" i="1" kern="0" dirty="0">
              <a:latin typeface="Bauhaus 93" panose="04030905020B02020C02" pitchFamily="82" charset="0"/>
            </a:endParaRPr>
          </a:p>
        </p:txBody>
      </p:sp>
      <p:pic>
        <p:nvPicPr>
          <p:cNvPr id="9" name="Grafik 8">
            <a:extLst>
              <a:ext uri="{FF2B5EF4-FFF2-40B4-BE49-F238E27FC236}">
                <a16:creationId xmlns:a16="http://schemas.microsoft.com/office/drawing/2014/main" id="{577B40EB-C0FA-41BA-AC29-0768EBE2335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36000"/>
                    </a14:imgEffect>
                  </a14:imgLayer>
                </a14:imgProps>
              </a:ext>
              <a:ext uri="{28A0092B-C50C-407E-A947-70E740481C1C}">
                <a14:useLocalDpi xmlns:a14="http://schemas.microsoft.com/office/drawing/2010/main"/>
              </a:ext>
            </a:extLst>
          </a:blip>
          <a:srcRect/>
          <a:stretch/>
        </p:blipFill>
        <p:spPr>
          <a:xfrm rot="20891671">
            <a:off x="557315" y="1870526"/>
            <a:ext cx="2082239" cy="4092764"/>
          </a:xfrm>
          <a:prstGeom prst="rect">
            <a:avLst/>
          </a:prstGeom>
        </p:spPr>
      </p:pic>
      <p:pic>
        <p:nvPicPr>
          <p:cNvPr id="20" name="Grafik 19">
            <a:extLst>
              <a:ext uri="{FF2B5EF4-FFF2-40B4-BE49-F238E27FC236}">
                <a16:creationId xmlns:a16="http://schemas.microsoft.com/office/drawing/2014/main" id="{044414D9-0A9D-41F5-AE5F-F65B29AA6D1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332924">
            <a:off x="6422724" y="1595706"/>
            <a:ext cx="1913950" cy="4253224"/>
          </a:xfrm>
          <a:prstGeom prst="rect">
            <a:avLst/>
          </a:prstGeom>
        </p:spPr>
      </p:pic>
      <p:pic>
        <p:nvPicPr>
          <p:cNvPr id="22" name="Grafik 21">
            <a:extLst>
              <a:ext uri="{FF2B5EF4-FFF2-40B4-BE49-F238E27FC236}">
                <a16:creationId xmlns:a16="http://schemas.microsoft.com/office/drawing/2014/main" id="{626901D7-284C-4A85-A540-D8667C6DE76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369466" y="1340768"/>
            <a:ext cx="2498678" cy="5552618"/>
          </a:xfrm>
          <a:prstGeom prst="rect">
            <a:avLst/>
          </a:prstGeom>
        </p:spPr>
      </p:pic>
      <p:sp>
        <p:nvSpPr>
          <p:cNvPr id="24" name="Ellipse 23">
            <a:extLst>
              <a:ext uri="{FF2B5EF4-FFF2-40B4-BE49-F238E27FC236}">
                <a16:creationId xmlns:a16="http://schemas.microsoft.com/office/drawing/2014/main" id="{00AFBCE0-4E59-4D02-9EBD-0A4F3BBB8D6F}"/>
              </a:ext>
            </a:extLst>
          </p:cNvPr>
          <p:cNvSpPr/>
          <p:nvPr/>
        </p:nvSpPr>
        <p:spPr>
          <a:xfrm>
            <a:off x="0" y="2276872"/>
            <a:ext cx="1693810"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Ellipse 24">
            <a:extLst>
              <a:ext uri="{FF2B5EF4-FFF2-40B4-BE49-F238E27FC236}">
                <a16:creationId xmlns:a16="http://schemas.microsoft.com/office/drawing/2014/main" id="{B977A1F5-A982-4A8A-80E2-76FD2D9CF554}"/>
              </a:ext>
            </a:extLst>
          </p:cNvPr>
          <p:cNvSpPr/>
          <p:nvPr/>
        </p:nvSpPr>
        <p:spPr>
          <a:xfrm>
            <a:off x="3039374" y="1412776"/>
            <a:ext cx="1693810"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8" name="Ellipse 27">
            <a:extLst>
              <a:ext uri="{FF2B5EF4-FFF2-40B4-BE49-F238E27FC236}">
                <a16:creationId xmlns:a16="http://schemas.microsoft.com/office/drawing/2014/main" id="{FBEEB624-6D23-433C-8C36-52E3E1797739}"/>
              </a:ext>
            </a:extLst>
          </p:cNvPr>
          <p:cNvSpPr/>
          <p:nvPr/>
        </p:nvSpPr>
        <p:spPr>
          <a:xfrm>
            <a:off x="7138667" y="5229200"/>
            <a:ext cx="1051914"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1" name="Ellipse 30">
            <a:extLst>
              <a:ext uri="{FF2B5EF4-FFF2-40B4-BE49-F238E27FC236}">
                <a16:creationId xmlns:a16="http://schemas.microsoft.com/office/drawing/2014/main" id="{0C85C3A7-3E05-4771-942A-48C0D5EF665E}"/>
              </a:ext>
            </a:extLst>
          </p:cNvPr>
          <p:cNvSpPr/>
          <p:nvPr/>
        </p:nvSpPr>
        <p:spPr>
          <a:xfrm>
            <a:off x="3088518" y="6115754"/>
            <a:ext cx="1051914"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3" name="Gerade Verbindung mit Pfeil 32">
            <a:extLst>
              <a:ext uri="{FF2B5EF4-FFF2-40B4-BE49-F238E27FC236}">
                <a16:creationId xmlns:a16="http://schemas.microsoft.com/office/drawing/2014/main" id="{5EA64173-A641-4B49-9A97-2AC35DB97B59}"/>
              </a:ext>
            </a:extLst>
          </p:cNvPr>
          <p:cNvCxnSpPr/>
          <p:nvPr/>
        </p:nvCxnSpPr>
        <p:spPr>
          <a:xfrm flipV="1">
            <a:off x="1907704" y="1916832"/>
            <a:ext cx="1128497" cy="504056"/>
          </a:xfrm>
          <a:prstGeom prst="straightConnector1">
            <a:avLst/>
          </a:prstGeom>
          <a:ln w="60325">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521251"/>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27</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6. Ergänzung zur autarken Stockwaage</a:t>
            </a:r>
            <a:endParaRPr lang="de-DE" i="1" kern="0" dirty="0">
              <a:latin typeface="Bauhaus 93" panose="04030905020B02020C02" pitchFamily="82" charset="0"/>
            </a:endParaRPr>
          </a:p>
        </p:txBody>
      </p:sp>
      <p:pic>
        <p:nvPicPr>
          <p:cNvPr id="3" name="Grafik 2">
            <a:extLst>
              <a:ext uri="{FF2B5EF4-FFF2-40B4-BE49-F238E27FC236}">
                <a16:creationId xmlns:a16="http://schemas.microsoft.com/office/drawing/2014/main" id="{E8DDCE88-58B7-406E-B44C-CD15E8350BDB}"/>
              </a:ext>
            </a:extLst>
          </p:cNvPr>
          <p:cNvPicPr>
            <a:picLocks noChangeAspect="1"/>
          </p:cNvPicPr>
          <p:nvPr/>
        </p:nvPicPr>
        <p:blipFill>
          <a:blip r:embed="rId2"/>
          <a:stretch>
            <a:fillRect/>
          </a:stretch>
        </p:blipFill>
        <p:spPr>
          <a:xfrm>
            <a:off x="179141" y="1874597"/>
            <a:ext cx="2304627" cy="1399808"/>
          </a:xfrm>
          <a:prstGeom prst="rect">
            <a:avLst/>
          </a:prstGeom>
        </p:spPr>
      </p:pic>
      <p:pic>
        <p:nvPicPr>
          <p:cNvPr id="6" name="Grafik 5">
            <a:extLst>
              <a:ext uri="{FF2B5EF4-FFF2-40B4-BE49-F238E27FC236}">
                <a16:creationId xmlns:a16="http://schemas.microsoft.com/office/drawing/2014/main" id="{C0B79F7C-EBC0-4F95-8005-752596704520}"/>
              </a:ext>
            </a:extLst>
          </p:cNvPr>
          <p:cNvPicPr>
            <a:picLocks noChangeAspect="1"/>
          </p:cNvPicPr>
          <p:nvPr/>
        </p:nvPicPr>
        <p:blipFill>
          <a:blip r:embed="rId3"/>
          <a:stretch>
            <a:fillRect/>
          </a:stretch>
        </p:blipFill>
        <p:spPr>
          <a:xfrm>
            <a:off x="3416651" y="2223848"/>
            <a:ext cx="1540505" cy="1909018"/>
          </a:xfrm>
          <a:prstGeom prst="rect">
            <a:avLst/>
          </a:prstGeom>
        </p:spPr>
      </p:pic>
      <p:pic>
        <p:nvPicPr>
          <p:cNvPr id="7" name="Grafik 6">
            <a:extLst>
              <a:ext uri="{FF2B5EF4-FFF2-40B4-BE49-F238E27FC236}">
                <a16:creationId xmlns:a16="http://schemas.microsoft.com/office/drawing/2014/main" id="{C954A1AF-6ECF-45BE-AD48-F02656609946}"/>
              </a:ext>
            </a:extLst>
          </p:cNvPr>
          <p:cNvPicPr>
            <a:picLocks noChangeAspect="1"/>
          </p:cNvPicPr>
          <p:nvPr/>
        </p:nvPicPr>
        <p:blipFill>
          <a:blip r:embed="rId4"/>
          <a:stretch>
            <a:fillRect/>
          </a:stretch>
        </p:blipFill>
        <p:spPr>
          <a:xfrm>
            <a:off x="104187" y="3902192"/>
            <a:ext cx="2304627" cy="1602556"/>
          </a:xfrm>
          <a:prstGeom prst="rect">
            <a:avLst/>
          </a:prstGeom>
        </p:spPr>
      </p:pic>
      <p:sp>
        <p:nvSpPr>
          <p:cNvPr id="2" name="Textfeld 1">
            <a:extLst>
              <a:ext uri="{FF2B5EF4-FFF2-40B4-BE49-F238E27FC236}">
                <a16:creationId xmlns:a16="http://schemas.microsoft.com/office/drawing/2014/main" id="{48DCB8B2-B193-49B6-BFEF-16F8DF92DA16}"/>
              </a:ext>
            </a:extLst>
          </p:cNvPr>
          <p:cNvSpPr txBox="1"/>
          <p:nvPr/>
        </p:nvSpPr>
        <p:spPr>
          <a:xfrm>
            <a:off x="3031047" y="1793788"/>
            <a:ext cx="1574470" cy="830997"/>
          </a:xfrm>
          <a:prstGeom prst="rect">
            <a:avLst/>
          </a:prstGeom>
          <a:noFill/>
        </p:spPr>
        <p:txBody>
          <a:bodyPr wrap="none" rtlCol="0">
            <a:spAutoFit/>
          </a:bodyPr>
          <a:lstStyle/>
          <a:p>
            <a:r>
              <a:rPr lang="de-DE" sz="1600" dirty="0">
                <a:solidFill>
                  <a:schemeClr val="bg1"/>
                </a:solidFill>
              </a:rPr>
              <a:t>Mobiler Router</a:t>
            </a:r>
          </a:p>
          <a:p>
            <a:r>
              <a:rPr lang="de-DE" sz="1600" dirty="0">
                <a:solidFill>
                  <a:schemeClr val="bg1"/>
                </a:solidFill>
              </a:rPr>
              <a:t>TP-Link M7200</a:t>
            </a:r>
          </a:p>
          <a:p>
            <a:r>
              <a:rPr lang="de-DE" sz="1600" dirty="0">
                <a:solidFill>
                  <a:schemeClr val="bg1"/>
                </a:solidFill>
              </a:rPr>
              <a:t>50€</a:t>
            </a:r>
          </a:p>
        </p:txBody>
      </p:sp>
      <p:sp>
        <p:nvSpPr>
          <p:cNvPr id="8" name="Textfeld 7">
            <a:extLst>
              <a:ext uri="{FF2B5EF4-FFF2-40B4-BE49-F238E27FC236}">
                <a16:creationId xmlns:a16="http://schemas.microsoft.com/office/drawing/2014/main" id="{93D5C757-001B-4323-958F-B3779F404B38}"/>
              </a:ext>
            </a:extLst>
          </p:cNvPr>
          <p:cNvSpPr txBox="1"/>
          <p:nvPr/>
        </p:nvSpPr>
        <p:spPr>
          <a:xfrm>
            <a:off x="141225" y="1289822"/>
            <a:ext cx="2553904" cy="584775"/>
          </a:xfrm>
          <a:prstGeom prst="rect">
            <a:avLst/>
          </a:prstGeom>
          <a:noFill/>
        </p:spPr>
        <p:txBody>
          <a:bodyPr wrap="none" rtlCol="0">
            <a:spAutoFit/>
          </a:bodyPr>
          <a:lstStyle/>
          <a:p>
            <a:r>
              <a:rPr lang="de-DE" sz="1600" dirty="0">
                <a:solidFill>
                  <a:schemeClr val="bg1"/>
                </a:solidFill>
              </a:rPr>
              <a:t>PWM Solarladeregler 30A</a:t>
            </a:r>
          </a:p>
          <a:p>
            <a:r>
              <a:rPr lang="de-DE" sz="1600" dirty="0">
                <a:solidFill>
                  <a:schemeClr val="bg1"/>
                </a:solidFill>
              </a:rPr>
              <a:t>8€</a:t>
            </a:r>
          </a:p>
        </p:txBody>
      </p:sp>
      <p:sp>
        <p:nvSpPr>
          <p:cNvPr id="9" name="Textfeld 8">
            <a:extLst>
              <a:ext uri="{FF2B5EF4-FFF2-40B4-BE49-F238E27FC236}">
                <a16:creationId xmlns:a16="http://schemas.microsoft.com/office/drawing/2014/main" id="{4E6940B9-0268-4873-9DCB-34DA467B31DD}"/>
              </a:ext>
            </a:extLst>
          </p:cNvPr>
          <p:cNvSpPr txBox="1"/>
          <p:nvPr/>
        </p:nvSpPr>
        <p:spPr>
          <a:xfrm>
            <a:off x="223657" y="3395406"/>
            <a:ext cx="3159839" cy="584775"/>
          </a:xfrm>
          <a:prstGeom prst="rect">
            <a:avLst/>
          </a:prstGeom>
          <a:noFill/>
        </p:spPr>
        <p:txBody>
          <a:bodyPr wrap="none" rtlCol="0">
            <a:spAutoFit/>
          </a:bodyPr>
          <a:lstStyle/>
          <a:p>
            <a:r>
              <a:rPr lang="de-DE" sz="1600" dirty="0">
                <a:solidFill>
                  <a:schemeClr val="bg1"/>
                </a:solidFill>
              </a:rPr>
              <a:t>Solarmodul 30-50W mit Rahmen</a:t>
            </a:r>
          </a:p>
          <a:p>
            <a:r>
              <a:rPr lang="de-DE" sz="1600" dirty="0">
                <a:solidFill>
                  <a:schemeClr val="bg1"/>
                </a:solidFill>
              </a:rPr>
              <a:t>30 – 50€</a:t>
            </a:r>
          </a:p>
        </p:txBody>
      </p:sp>
      <p:pic>
        <p:nvPicPr>
          <p:cNvPr id="10" name="Grafik 9">
            <a:extLst>
              <a:ext uri="{FF2B5EF4-FFF2-40B4-BE49-F238E27FC236}">
                <a16:creationId xmlns:a16="http://schemas.microsoft.com/office/drawing/2014/main" id="{2524E778-DCB7-4EA1-917B-C1FEFBBE0E71}"/>
              </a:ext>
            </a:extLst>
          </p:cNvPr>
          <p:cNvPicPr/>
          <p:nvPr/>
        </p:nvPicPr>
        <p:blipFill rotWithShape="1">
          <a:blip r:embed="rId5" cstate="hqprint">
            <a:extLst>
              <a:ext uri="{28A0092B-C50C-407E-A947-70E740481C1C}">
                <a14:useLocalDpi xmlns:a14="http://schemas.microsoft.com/office/drawing/2010/main"/>
              </a:ext>
            </a:extLst>
          </a:blip>
          <a:srcRect/>
          <a:stretch/>
        </p:blipFill>
        <p:spPr>
          <a:xfrm>
            <a:off x="6972830" y="3068960"/>
            <a:ext cx="1611630" cy="3152775"/>
          </a:xfrm>
          <a:prstGeom prst="rect">
            <a:avLst/>
          </a:prstGeom>
        </p:spPr>
      </p:pic>
      <p:sp>
        <p:nvSpPr>
          <p:cNvPr id="11" name="Textfeld 10">
            <a:extLst>
              <a:ext uri="{FF2B5EF4-FFF2-40B4-BE49-F238E27FC236}">
                <a16:creationId xmlns:a16="http://schemas.microsoft.com/office/drawing/2014/main" id="{960D2CAB-B652-408F-A6EB-AE2647E60290}"/>
              </a:ext>
            </a:extLst>
          </p:cNvPr>
          <p:cNvSpPr txBox="1"/>
          <p:nvPr/>
        </p:nvSpPr>
        <p:spPr>
          <a:xfrm>
            <a:off x="6974405" y="2324592"/>
            <a:ext cx="857927" cy="584775"/>
          </a:xfrm>
          <a:prstGeom prst="rect">
            <a:avLst/>
          </a:prstGeom>
          <a:noFill/>
        </p:spPr>
        <p:txBody>
          <a:bodyPr wrap="none" rtlCol="0">
            <a:spAutoFit/>
          </a:bodyPr>
          <a:lstStyle/>
          <a:p>
            <a:r>
              <a:rPr lang="de-DE" sz="1600" dirty="0" err="1">
                <a:solidFill>
                  <a:schemeClr val="bg1"/>
                </a:solidFill>
              </a:rPr>
              <a:t>Wittypi</a:t>
            </a:r>
            <a:r>
              <a:rPr lang="de-DE" sz="1600" dirty="0">
                <a:solidFill>
                  <a:schemeClr val="bg1"/>
                </a:solidFill>
              </a:rPr>
              <a:t> </a:t>
            </a:r>
          </a:p>
          <a:p>
            <a:r>
              <a:rPr lang="de-DE" sz="1600" dirty="0">
                <a:solidFill>
                  <a:schemeClr val="bg1"/>
                </a:solidFill>
              </a:rPr>
              <a:t>20€</a:t>
            </a:r>
          </a:p>
        </p:txBody>
      </p:sp>
      <p:pic>
        <p:nvPicPr>
          <p:cNvPr id="13" name="Grafik 12">
            <a:extLst>
              <a:ext uri="{FF2B5EF4-FFF2-40B4-BE49-F238E27FC236}">
                <a16:creationId xmlns:a16="http://schemas.microsoft.com/office/drawing/2014/main" id="{BEF4A6F3-2019-4B16-AFB6-7F95BCC9A83E}"/>
              </a:ext>
            </a:extLst>
          </p:cNvPr>
          <p:cNvPicPr>
            <a:picLocks noChangeAspect="1"/>
          </p:cNvPicPr>
          <p:nvPr/>
        </p:nvPicPr>
        <p:blipFill>
          <a:blip r:embed="rId6"/>
          <a:stretch>
            <a:fillRect/>
          </a:stretch>
        </p:blipFill>
        <p:spPr>
          <a:xfrm rot="2641181">
            <a:off x="5513414" y="4198363"/>
            <a:ext cx="1077208" cy="1429237"/>
          </a:xfrm>
          <a:prstGeom prst="rect">
            <a:avLst/>
          </a:prstGeom>
        </p:spPr>
      </p:pic>
      <p:sp>
        <p:nvSpPr>
          <p:cNvPr id="14" name="Textfeld 13">
            <a:extLst>
              <a:ext uri="{FF2B5EF4-FFF2-40B4-BE49-F238E27FC236}">
                <a16:creationId xmlns:a16="http://schemas.microsoft.com/office/drawing/2014/main" id="{92191A02-3AF6-4125-B839-AA23B2C642F5}"/>
              </a:ext>
            </a:extLst>
          </p:cNvPr>
          <p:cNvSpPr txBox="1"/>
          <p:nvPr/>
        </p:nvSpPr>
        <p:spPr>
          <a:xfrm>
            <a:off x="5386651" y="3759933"/>
            <a:ext cx="1404552" cy="584775"/>
          </a:xfrm>
          <a:prstGeom prst="rect">
            <a:avLst/>
          </a:prstGeom>
          <a:noFill/>
        </p:spPr>
        <p:txBody>
          <a:bodyPr wrap="none" rtlCol="0">
            <a:spAutoFit/>
          </a:bodyPr>
          <a:lstStyle/>
          <a:p>
            <a:r>
              <a:rPr lang="de-DE" sz="1600" dirty="0" err="1">
                <a:solidFill>
                  <a:schemeClr val="bg1"/>
                </a:solidFill>
              </a:rPr>
              <a:t>Netzclub</a:t>
            </a:r>
            <a:r>
              <a:rPr lang="de-DE" sz="1600" dirty="0">
                <a:solidFill>
                  <a:schemeClr val="bg1"/>
                </a:solidFill>
              </a:rPr>
              <a:t> SIM</a:t>
            </a:r>
          </a:p>
          <a:p>
            <a:r>
              <a:rPr lang="de-DE" sz="1600" dirty="0">
                <a:solidFill>
                  <a:schemeClr val="bg1"/>
                </a:solidFill>
              </a:rPr>
              <a:t>0€</a:t>
            </a:r>
          </a:p>
        </p:txBody>
      </p:sp>
      <p:pic>
        <p:nvPicPr>
          <p:cNvPr id="15" name="Grafik 14">
            <a:extLst>
              <a:ext uri="{FF2B5EF4-FFF2-40B4-BE49-F238E27FC236}">
                <a16:creationId xmlns:a16="http://schemas.microsoft.com/office/drawing/2014/main" id="{57C81FFE-0A70-4C06-A7A7-5C14E3BBBE84}"/>
              </a:ext>
            </a:extLst>
          </p:cNvPr>
          <p:cNvPicPr>
            <a:picLocks noChangeAspect="1"/>
          </p:cNvPicPr>
          <p:nvPr/>
        </p:nvPicPr>
        <p:blipFill>
          <a:blip r:embed="rId7"/>
          <a:stretch>
            <a:fillRect/>
          </a:stretch>
        </p:blipFill>
        <p:spPr>
          <a:xfrm>
            <a:off x="3135628" y="5177291"/>
            <a:ext cx="2125496" cy="1534551"/>
          </a:xfrm>
          <a:prstGeom prst="rect">
            <a:avLst/>
          </a:prstGeom>
        </p:spPr>
      </p:pic>
      <p:sp>
        <p:nvSpPr>
          <p:cNvPr id="16" name="Textfeld 15">
            <a:extLst>
              <a:ext uri="{FF2B5EF4-FFF2-40B4-BE49-F238E27FC236}">
                <a16:creationId xmlns:a16="http://schemas.microsoft.com/office/drawing/2014/main" id="{1425E4B1-A271-44BD-A4EC-CF54DBEDE757}"/>
              </a:ext>
            </a:extLst>
          </p:cNvPr>
          <p:cNvSpPr txBox="1"/>
          <p:nvPr/>
        </p:nvSpPr>
        <p:spPr>
          <a:xfrm>
            <a:off x="2871264" y="4722121"/>
            <a:ext cx="2501006" cy="584775"/>
          </a:xfrm>
          <a:prstGeom prst="rect">
            <a:avLst/>
          </a:prstGeom>
          <a:noFill/>
        </p:spPr>
        <p:txBody>
          <a:bodyPr wrap="none" rtlCol="0">
            <a:spAutoFit/>
          </a:bodyPr>
          <a:lstStyle/>
          <a:p>
            <a:r>
              <a:rPr lang="de-DE" sz="1600" dirty="0">
                <a:solidFill>
                  <a:schemeClr val="bg1"/>
                </a:solidFill>
              </a:rPr>
              <a:t>5m Kabel 2-adrig 2.5mm²</a:t>
            </a:r>
          </a:p>
          <a:p>
            <a:r>
              <a:rPr lang="de-DE" sz="1600" dirty="0">
                <a:solidFill>
                  <a:schemeClr val="bg1"/>
                </a:solidFill>
              </a:rPr>
              <a:t>13€</a:t>
            </a:r>
          </a:p>
        </p:txBody>
      </p:sp>
      <p:sp>
        <p:nvSpPr>
          <p:cNvPr id="17" name="Textfeld 16">
            <a:extLst>
              <a:ext uri="{FF2B5EF4-FFF2-40B4-BE49-F238E27FC236}">
                <a16:creationId xmlns:a16="http://schemas.microsoft.com/office/drawing/2014/main" id="{ACABC4EF-210B-48E4-9CE2-2B82443409FA}"/>
              </a:ext>
            </a:extLst>
          </p:cNvPr>
          <p:cNvSpPr txBox="1"/>
          <p:nvPr/>
        </p:nvSpPr>
        <p:spPr>
          <a:xfrm>
            <a:off x="6512739" y="1332056"/>
            <a:ext cx="1781257" cy="584775"/>
          </a:xfrm>
          <a:prstGeom prst="rect">
            <a:avLst/>
          </a:prstGeom>
          <a:noFill/>
        </p:spPr>
        <p:txBody>
          <a:bodyPr wrap="none" rtlCol="0">
            <a:spAutoFit/>
          </a:bodyPr>
          <a:lstStyle/>
          <a:p>
            <a:r>
              <a:rPr lang="de-DE" sz="1600" dirty="0">
                <a:solidFill>
                  <a:schemeClr val="bg1"/>
                </a:solidFill>
              </a:rPr>
              <a:t>Batterie </a:t>
            </a:r>
            <a:r>
              <a:rPr lang="de-DE" sz="1600" dirty="0" err="1">
                <a:solidFill>
                  <a:schemeClr val="bg1"/>
                </a:solidFill>
              </a:rPr>
              <a:t>zB</a:t>
            </a:r>
            <a:r>
              <a:rPr lang="de-DE" sz="1600" dirty="0">
                <a:solidFill>
                  <a:schemeClr val="bg1"/>
                </a:solidFill>
              </a:rPr>
              <a:t>. 20Ah</a:t>
            </a:r>
          </a:p>
          <a:p>
            <a:r>
              <a:rPr lang="de-DE" sz="1600" dirty="0">
                <a:solidFill>
                  <a:schemeClr val="bg1"/>
                </a:solidFill>
              </a:rPr>
              <a:t>50€</a:t>
            </a:r>
          </a:p>
        </p:txBody>
      </p:sp>
      <p:pic>
        <p:nvPicPr>
          <p:cNvPr id="18" name="Grafik 17">
            <a:extLst>
              <a:ext uri="{FF2B5EF4-FFF2-40B4-BE49-F238E27FC236}">
                <a16:creationId xmlns:a16="http://schemas.microsoft.com/office/drawing/2014/main" id="{F7ABECEE-4AE0-4C7B-9D23-6664A5921331}"/>
              </a:ext>
            </a:extLst>
          </p:cNvPr>
          <p:cNvPicPr>
            <a:picLocks noChangeAspect="1"/>
          </p:cNvPicPr>
          <p:nvPr/>
        </p:nvPicPr>
        <p:blipFill>
          <a:blip r:embed="rId8"/>
          <a:stretch>
            <a:fillRect/>
          </a:stretch>
        </p:blipFill>
        <p:spPr>
          <a:xfrm>
            <a:off x="1160590" y="5497292"/>
            <a:ext cx="1611631" cy="1320706"/>
          </a:xfrm>
          <a:prstGeom prst="rect">
            <a:avLst/>
          </a:prstGeom>
        </p:spPr>
      </p:pic>
      <p:sp>
        <p:nvSpPr>
          <p:cNvPr id="19" name="Textfeld 18">
            <a:extLst>
              <a:ext uri="{FF2B5EF4-FFF2-40B4-BE49-F238E27FC236}">
                <a16:creationId xmlns:a16="http://schemas.microsoft.com/office/drawing/2014/main" id="{9EDC7227-BA4F-47AC-B4D8-68F206750EC0}"/>
              </a:ext>
            </a:extLst>
          </p:cNvPr>
          <p:cNvSpPr txBox="1"/>
          <p:nvPr/>
        </p:nvSpPr>
        <p:spPr>
          <a:xfrm>
            <a:off x="141225" y="5497292"/>
            <a:ext cx="1665841" cy="338554"/>
          </a:xfrm>
          <a:prstGeom prst="rect">
            <a:avLst/>
          </a:prstGeom>
          <a:noFill/>
        </p:spPr>
        <p:txBody>
          <a:bodyPr wrap="none" rtlCol="0">
            <a:spAutoFit/>
          </a:bodyPr>
          <a:lstStyle/>
          <a:p>
            <a:r>
              <a:rPr lang="de-DE" sz="1600" dirty="0" err="1">
                <a:solidFill>
                  <a:schemeClr val="bg1"/>
                </a:solidFill>
              </a:rPr>
              <a:t>Stacking</a:t>
            </a:r>
            <a:r>
              <a:rPr lang="de-DE" sz="1600" dirty="0">
                <a:solidFill>
                  <a:schemeClr val="bg1"/>
                </a:solidFill>
              </a:rPr>
              <a:t> </a:t>
            </a:r>
            <a:r>
              <a:rPr lang="de-DE" sz="1600" dirty="0" err="1">
                <a:solidFill>
                  <a:schemeClr val="bg1"/>
                </a:solidFill>
              </a:rPr>
              <a:t>header</a:t>
            </a:r>
            <a:endParaRPr lang="de-DE" sz="1600" dirty="0">
              <a:solidFill>
                <a:schemeClr val="bg1"/>
              </a:solidFill>
            </a:endParaRPr>
          </a:p>
        </p:txBody>
      </p:sp>
    </p:spTree>
    <p:extLst>
      <p:ext uri="{BB962C8B-B14F-4D97-AF65-F5344CB8AC3E}">
        <p14:creationId xmlns:p14="http://schemas.microsoft.com/office/powerpoint/2010/main" val="657278256"/>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DC9458E3-EA49-4CAD-9711-BD1FB88BCEDA}"/>
              </a:ext>
            </a:extLst>
          </p:cNvPr>
          <p:cNvSpPr>
            <a:spLocks noGrp="1"/>
          </p:cNvSpPr>
          <p:nvPr>
            <p:ph type="sldNum" sz="quarter" idx="11"/>
          </p:nvPr>
        </p:nvSpPr>
        <p:spPr/>
        <p:txBody>
          <a:bodyPr/>
          <a:lstStyle/>
          <a:p>
            <a:fld id="{51995732-CD04-43E4-AE66-5DD05A8F45F6}" type="slidenum">
              <a:rPr lang="de-DE" smtClean="0"/>
              <a:pPr/>
              <a:t>28</a:t>
            </a:fld>
            <a:endParaRPr lang="de-DE"/>
          </a:p>
        </p:txBody>
      </p:sp>
      <p:pic>
        <p:nvPicPr>
          <p:cNvPr id="5" name="Grafik 4">
            <a:extLst>
              <a:ext uri="{FF2B5EF4-FFF2-40B4-BE49-F238E27FC236}">
                <a16:creationId xmlns:a16="http://schemas.microsoft.com/office/drawing/2014/main" id="{0E09D927-8481-4C8A-A2D7-DE939BBB0FFC}"/>
              </a:ext>
            </a:extLst>
          </p:cNvPr>
          <p:cNvPicPr>
            <a:picLocks noChangeAspect="1"/>
          </p:cNvPicPr>
          <p:nvPr/>
        </p:nvPicPr>
        <p:blipFill>
          <a:blip r:embed="rId2"/>
          <a:stretch>
            <a:fillRect/>
          </a:stretch>
        </p:blipFill>
        <p:spPr>
          <a:xfrm>
            <a:off x="323528" y="1844824"/>
            <a:ext cx="4917304" cy="4478260"/>
          </a:xfrm>
          <a:prstGeom prst="rect">
            <a:avLst/>
          </a:prstGeom>
        </p:spPr>
      </p:pic>
      <p:cxnSp>
        <p:nvCxnSpPr>
          <p:cNvPr id="9" name="Gerade Verbindung mit Pfeil 8">
            <a:extLst>
              <a:ext uri="{FF2B5EF4-FFF2-40B4-BE49-F238E27FC236}">
                <a16:creationId xmlns:a16="http://schemas.microsoft.com/office/drawing/2014/main" id="{D2D0F34A-C5DD-49E3-9A93-2BBDE2A04589}"/>
              </a:ext>
            </a:extLst>
          </p:cNvPr>
          <p:cNvCxnSpPr>
            <a:cxnSpLocks/>
          </p:cNvCxnSpPr>
          <p:nvPr/>
        </p:nvCxnSpPr>
        <p:spPr>
          <a:xfrm flipH="1">
            <a:off x="1403648" y="2060848"/>
            <a:ext cx="682842" cy="252896"/>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0" name="Gerade Verbindung mit Pfeil 9">
            <a:extLst>
              <a:ext uri="{FF2B5EF4-FFF2-40B4-BE49-F238E27FC236}">
                <a16:creationId xmlns:a16="http://schemas.microsoft.com/office/drawing/2014/main" id="{846C338B-9F35-4D47-B9F4-421959CD2908}"/>
              </a:ext>
            </a:extLst>
          </p:cNvPr>
          <p:cNvCxnSpPr>
            <a:cxnSpLocks/>
          </p:cNvCxnSpPr>
          <p:nvPr/>
        </p:nvCxnSpPr>
        <p:spPr>
          <a:xfrm flipH="1" flipV="1">
            <a:off x="611560" y="4005064"/>
            <a:ext cx="504056" cy="241342"/>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cxnSp>
        <p:nvCxnSpPr>
          <p:cNvPr id="14" name="Gerade Verbindung mit Pfeil 13">
            <a:extLst>
              <a:ext uri="{FF2B5EF4-FFF2-40B4-BE49-F238E27FC236}">
                <a16:creationId xmlns:a16="http://schemas.microsoft.com/office/drawing/2014/main" id="{B94A8E36-1792-4F21-9E23-C0B75E3C9938}"/>
              </a:ext>
            </a:extLst>
          </p:cNvPr>
          <p:cNvCxnSpPr>
            <a:cxnSpLocks/>
          </p:cNvCxnSpPr>
          <p:nvPr/>
        </p:nvCxnSpPr>
        <p:spPr>
          <a:xfrm flipH="1">
            <a:off x="1493041" y="3212976"/>
            <a:ext cx="504056" cy="230872"/>
          </a:xfrm>
          <a:prstGeom prst="straightConnector1">
            <a:avLst/>
          </a:prstGeom>
          <a:ln w="38100">
            <a:solidFill>
              <a:schemeClr val="tx2">
                <a:lumMod val="75000"/>
              </a:schemeClr>
            </a:solidFill>
            <a:tailEnd type="triangle" w="med" len="lg"/>
          </a:ln>
        </p:spPr>
        <p:style>
          <a:lnRef idx="1">
            <a:schemeClr val="accent1"/>
          </a:lnRef>
          <a:fillRef idx="0">
            <a:schemeClr val="accent1"/>
          </a:fillRef>
          <a:effectRef idx="0">
            <a:schemeClr val="accent1"/>
          </a:effectRef>
          <a:fontRef idx="minor">
            <a:schemeClr val="tx1"/>
          </a:fontRef>
        </p:style>
      </p:cxnSp>
      <p:sp>
        <p:nvSpPr>
          <p:cNvPr id="19" name="Rectangle 2">
            <a:extLst>
              <a:ext uri="{FF2B5EF4-FFF2-40B4-BE49-F238E27FC236}">
                <a16:creationId xmlns:a16="http://schemas.microsoft.com/office/drawing/2014/main" id="{69ABD26F-5F74-43CB-9373-185DF24CF26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5. Konfiguration </a:t>
            </a:r>
            <a:r>
              <a:rPr lang="de-DE" kern="0" dirty="0" err="1"/>
              <a:t>Wittypi</a:t>
            </a:r>
            <a:r>
              <a:rPr lang="de-DE" kern="0" dirty="0"/>
              <a:t> und Router</a:t>
            </a:r>
            <a:endParaRPr lang="de-DE" i="1" kern="0" dirty="0">
              <a:latin typeface="Bauhaus 93" panose="04030905020B02020C02" pitchFamily="82" charset="0"/>
            </a:endParaRPr>
          </a:p>
        </p:txBody>
      </p:sp>
      <p:sp>
        <p:nvSpPr>
          <p:cNvPr id="20" name="Textfeld 19">
            <a:extLst>
              <a:ext uri="{FF2B5EF4-FFF2-40B4-BE49-F238E27FC236}">
                <a16:creationId xmlns:a16="http://schemas.microsoft.com/office/drawing/2014/main" id="{04BB2FD2-9370-4519-ACE1-C3D16185217E}"/>
              </a:ext>
            </a:extLst>
          </p:cNvPr>
          <p:cNvSpPr txBox="1"/>
          <p:nvPr/>
        </p:nvSpPr>
        <p:spPr>
          <a:xfrm>
            <a:off x="317685" y="1398258"/>
            <a:ext cx="5227440" cy="338554"/>
          </a:xfrm>
          <a:prstGeom prst="rect">
            <a:avLst/>
          </a:prstGeom>
          <a:noFill/>
        </p:spPr>
        <p:txBody>
          <a:bodyPr wrap="square" rtlCol="0">
            <a:spAutoFit/>
          </a:bodyPr>
          <a:lstStyle/>
          <a:p>
            <a:r>
              <a:rPr lang="de-DE" sz="1600" dirty="0">
                <a:solidFill>
                  <a:schemeClr val="bg1"/>
                </a:solidFill>
              </a:rPr>
              <a:t>1. Konfiguration </a:t>
            </a:r>
            <a:r>
              <a:rPr lang="de-DE" sz="1600" dirty="0" err="1">
                <a:solidFill>
                  <a:schemeClr val="bg1"/>
                </a:solidFill>
              </a:rPr>
              <a:t>WittyPi</a:t>
            </a:r>
            <a:r>
              <a:rPr lang="de-DE" sz="1600" dirty="0">
                <a:solidFill>
                  <a:schemeClr val="bg1"/>
                </a:solidFill>
              </a:rPr>
              <a:t> im </a:t>
            </a:r>
            <a:r>
              <a:rPr lang="de-DE" sz="1600" dirty="0" err="1">
                <a:solidFill>
                  <a:schemeClr val="bg1"/>
                </a:solidFill>
              </a:rPr>
              <a:t>HoneyPi</a:t>
            </a:r>
            <a:r>
              <a:rPr lang="de-DE" sz="1600" dirty="0">
                <a:solidFill>
                  <a:schemeClr val="bg1"/>
                </a:solidFill>
              </a:rPr>
              <a:t> Wartungsmodus </a:t>
            </a:r>
          </a:p>
        </p:txBody>
      </p:sp>
      <p:sp>
        <p:nvSpPr>
          <p:cNvPr id="21" name="Textfeld 20">
            <a:extLst>
              <a:ext uri="{FF2B5EF4-FFF2-40B4-BE49-F238E27FC236}">
                <a16:creationId xmlns:a16="http://schemas.microsoft.com/office/drawing/2014/main" id="{98BDBF53-46ED-49B3-AA47-A34698C914B3}"/>
              </a:ext>
            </a:extLst>
          </p:cNvPr>
          <p:cNvSpPr txBox="1"/>
          <p:nvPr/>
        </p:nvSpPr>
        <p:spPr>
          <a:xfrm>
            <a:off x="5733308" y="1389533"/>
            <a:ext cx="3231180" cy="584775"/>
          </a:xfrm>
          <a:prstGeom prst="rect">
            <a:avLst/>
          </a:prstGeom>
          <a:noFill/>
        </p:spPr>
        <p:txBody>
          <a:bodyPr wrap="square" rtlCol="0">
            <a:spAutoFit/>
          </a:bodyPr>
          <a:lstStyle/>
          <a:p>
            <a:r>
              <a:rPr lang="de-DE" sz="1600" dirty="0">
                <a:solidFill>
                  <a:schemeClr val="bg1"/>
                </a:solidFill>
              </a:rPr>
              <a:t>2. Konfiguration Router nach Einlegen der </a:t>
            </a:r>
            <a:r>
              <a:rPr lang="de-DE" sz="1600" dirty="0" err="1">
                <a:solidFill>
                  <a:schemeClr val="bg1"/>
                </a:solidFill>
              </a:rPr>
              <a:t>Netzclub</a:t>
            </a:r>
            <a:r>
              <a:rPr lang="de-DE" sz="1600" dirty="0">
                <a:solidFill>
                  <a:schemeClr val="bg1"/>
                </a:solidFill>
              </a:rPr>
              <a:t> SIM-Karte</a:t>
            </a:r>
          </a:p>
        </p:txBody>
      </p:sp>
      <p:pic>
        <p:nvPicPr>
          <p:cNvPr id="22" name="Grafik 21">
            <a:extLst>
              <a:ext uri="{FF2B5EF4-FFF2-40B4-BE49-F238E27FC236}">
                <a16:creationId xmlns:a16="http://schemas.microsoft.com/office/drawing/2014/main" id="{D8FF5E9E-0092-4095-988D-E68599E35A60}"/>
              </a:ext>
            </a:extLst>
          </p:cNvPr>
          <p:cNvPicPr>
            <a:picLocks noChangeAspect="1"/>
          </p:cNvPicPr>
          <p:nvPr/>
        </p:nvPicPr>
        <p:blipFill>
          <a:blip r:embed="rId3"/>
          <a:stretch>
            <a:fillRect/>
          </a:stretch>
        </p:blipFill>
        <p:spPr>
          <a:xfrm>
            <a:off x="5754922" y="2434383"/>
            <a:ext cx="3097036" cy="2737341"/>
          </a:xfrm>
          <a:prstGeom prst="rect">
            <a:avLst/>
          </a:prstGeom>
        </p:spPr>
      </p:pic>
    </p:spTree>
    <p:extLst>
      <p:ext uri="{BB962C8B-B14F-4D97-AF65-F5344CB8AC3E}">
        <p14:creationId xmlns:p14="http://schemas.microsoft.com/office/powerpoint/2010/main" val="84641434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BB820196-9F39-4944-A04E-DFFE5ECA08D4}"/>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3851920" y="1340768"/>
            <a:ext cx="4994608" cy="4811878"/>
          </a:xfrm>
          <a:prstGeom prst="rect">
            <a:avLst/>
          </a:prstGeom>
        </p:spPr>
      </p:pic>
      <p:sp>
        <p:nvSpPr>
          <p:cNvPr id="4" name="Foliennummernplatzhalter 3">
            <a:extLst>
              <a:ext uri="{FF2B5EF4-FFF2-40B4-BE49-F238E27FC236}">
                <a16:creationId xmlns:a16="http://schemas.microsoft.com/office/drawing/2014/main" id="{DC9458E3-EA49-4CAD-9711-BD1FB88BCEDA}"/>
              </a:ext>
            </a:extLst>
          </p:cNvPr>
          <p:cNvSpPr>
            <a:spLocks noGrp="1"/>
          </p:cNvSpPr>
          <p:nvPr>
            <p:ph type="sldNum" sz="quarter" idx="11"/>
          </p:nvPr>
        </p:nvSpPr>
        <p:spPr/>
        <p:txBody>
          <a:bodyPr/>
          <a:lstStyle/>
          <a:p>
            <a:fld id="{51995732-CD04-43E4-AE66-5DD05A8F45F6}" type="slidenum">
              <a:rPr lang="de-DE" smtClean="0"/>
              <a:pPr/>
              <a:t>29</a:t>
            </a:fld>
            <a:endParaRPr lang="de-DE"/>
          </a:p>
        </p:txBody>
      </p:sp>
      <p:sp>
        <p:nvSpPr>
          <p:cNvPr id="16" name="Ellipse 15">
            <a:extLst>
              <a:ext uri="{FF2B5EF4-FFF2-40B4-BE49-F238E27FC236}">
                <a16:creationId xmlns:a16="http://schemas.microsoft.com/office/drawing/2014/main" id="{CE33AD36-97D2-467C-AE58-6541939D6B95}"/>
              </a:ext>
            </a:extLst>
          </p:cNvPr>
          <p:cNvSpPr/>
          <p:nvPr/>
        </p:nvSpPr>
        <p:spPr>
          <a:xfrm>
            <a:off x="6228184" y="2708920"/>
            <a:ext cx="788792" cy="2232248"/>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ctangle 2">
            <a:extLst>
              <a:ext uri="{FF2B5EF4-FFF2-40B4-BE49-F238E27FC236}">
                <a16:creationId xmlns:a16="http://schemas.microsoft.com/office/drawing/2014/main" id="{F9A82F7B-647C-4605-90BC-FAF99513892A}"/>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6. Konfiguration Router</a:t>
            </a:r>
            <a:endParaRPr lang="de-DE" i="1" kern="0" dirty="0">
              <a:latin typeface="Bauhaus 93" panose="04030905020B02020C02" pitchFamily="82" charset="0"/>
            </a:endParaRPr>
          </a:p>
        </p:txBody>
      </p:sp>
      <p:pic>
        <p:nvPicPr>
          <p:cNvPr id="17" name="Grafik 16">
            <a:extLst>
              <a:ext uri="{FF2B5EF4-FFF2-40B4-BE49-F238E27FC236}">
                <a16:creationId xmlns:a16="http://schemas.microsoft.com/office/drawing/2014/main" id="{EE549626-81FD-4874-94CE-BE024AFAC850}"/>
              </a:ext>
            </a:extLst>
          </p:cNvPr>
          <p:cNvPicPr>
            <a:picLocks noChangeAspect="1"/>
          </p:cNvPicPr>
          <p:nvPr/>
        </p:nvPicPr>
        <p:blipFill>
          <a:blip r:embed="rId3"/>
          <a:stretch>
            <a:fillRect/>
          </a:stretch>
        </p:blipFill>
        <p:spPr>
          <a:xfrm>
            <a:off x="903655" y="1556792"/>
            <a:ext cx="2237426" cy="4968671"/>
          </a:xfrm>
          <a:prstGeom prst="rect">
            <a:avLst/>
          </a:prstGeom>
        </p:spPr>
      </p:pic>
      <p:sp>
        <p:nvSpPr>
          <p:cNvPr id="21" name="Ellipse 20">
            <a:extLst>
              <a:ext uri="{FF2B5EF4-FFF2-40B4-BE49-F238E27FC236}">
                <a16:creationId xmlns:a16="http://schemas.microsoft.com/office/drawing/2014/main" id="{EEFF25ED-7A59-4459-A4E5-FC4D47586E7C}"/>
              </a:ext>
            </a:extLst>
          </p:cNvPr>
          <p:cNvSpPr/>
          <p:nvPr/>
        </p:nvSpPr>
        <p:spPr>
          <a:xfrm>
            <a:off x="2258937" y="3068960"/>
            <a:ext cx="788792" cy="648072"/>
          </a:xfrm>
          <a:prstGeom prst="ellipse">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607963991"/>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DC9458E3-EA49-4CAD-9711-BD1FB88BCEDA}"/>
              </a:ext>
            </a:extLst>
          </p:cNvPr>
          <p:cNvSpPr>
            <a:spLocks noGrp="1"/>
          </p:cNvSpPr>
          <p:nvPr>
            <p:ph type="sldNum" sz="quarter" idx="11"/>
          </p:nvPr>
        </p:nvSpPr>
        <p:spPr/>
        <p:txBody>
          <a:bodyPr/>
          <a:lstStyle/>
          <a:p>
            <a:fld id="{51995732-CD04-43E4-AE66-5DD05A8F45F6}" type="slidenum">
              <a:rPr lang="de-DE" smtClean="0"/>
              <a:pPr/>
              <a:t>30</a:t>
            </a:fld>
            <a:endParaRPr lang="de-DE"/>
          </a:p>
        </p:txBody>
      </p:sp>
      <p:sp>
        <p:nvSpPr>
          <p:cNvPr id="19" name="Rectangle 2">
            <a:extLst>
              <a:ext uri="{FF2B5EF4-FFF2-40B4-BE49-F238E27FC236}">
                <a16:creationId xmlns:a16="http://schemas.microsoft.com/office/drawing/2014/main" id="{F9A82F7B-647C-4605-90BC-FAF99513892A}"/>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r>
              <a:rPr lang="de-DE" kern="0" dirty="0"/>
              <a:t>7. Weiterer Ausbau</a:t>
            </a:r>
            <a:endParaRPr lang="de-DE" i="1" kern="0" dirty="0">
              <a:latin typeface="Bauhaus 93" panose="04030905020B02020C02" pitchFamily="82" charset="0"/>
            </a:endParaRPr>
          </a:p>
        </p:txBody>
      </p:sp>
      <p:pic>
        <p:nvPicPr>
          <p:cNvPr id="3" name="Grafik 2">
            <a:extLst>
              <a:ext uri="{FF2B5EF4-FFF2-40B4-BE49-F238E27FC236}">
                <a16:creationId xmlns:a16="http://schemas.microsoft.com/office/drawing/2014/main" id="{C353A385-2E18-493C-BD65-6EE8FF2A54C1}"/>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703376" y="1622467"/>
            <a:ext cx="1767196" cy="1368152"/>
          </a:xfrm>
          <a:prstGeom prst="rect">
            <a:avLst/>
          </a:prstGeom>
        </p:spPr>
      </p:pic>
      <p:pic>
        <p:nvPicPr>
          <p:cNvPr id="15" name="Grafik 14">
            <a:extLst>
              <a:ext uri="{FF2B5EF4-FFF2-40B4-BE49-F238E27FC236}">
                <a16:creationId xmlns:a16="http://schemas.microsoft.com/office/drawing/2014/main" id="{5E372296-6333-4F1E-8320-F0CDEC76DE2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2812066" y="5235533"/>
            <a:ext cx="1728192" cy="716119"/>
          </a:xfrm>
          <a:prstGeom prst="rect">
            <a:avLst/>
          </a:prstGeom>
        </p:spPr>
      </p:pic>
      <p:pic>
        <p:nvPicPr>
          <p:cNvPr id="18" name="Grafik 17">
            <a:extLst>
              <a:ext uri="{FF2B5EF4-FFF2-40B4-BE49-F238E27FC236}">
                <a16:creationId xmlns:a16="http://schemas.microsoft.com/office/drawing/2014/main" id="{F7D0773E-0BD3-4427-8B6A-B282052A016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732510" y="1530253"/>
            <a:ext cx="2142555" cy="1627864"/>
          </a:xfrm>
          <a:prstGeom prst="rect">
            <a:avLst/>
          </a:prstGeom>
        </p:spPr>
      </p:pic>
      <p:pic>
        <p:nvPicPr>
          <p:cNvPr id="20" name="Grafik 19">
            <a:extLst>
              <a:ext uri="{FF2B5EF4-FFF2-40B4-BE49-F238E27FC236}">
                <a16:creationId xmlns:a16="http://schemas.microsoft.com/office/drawing/2014/main" id="{B7E11F79-283A-4E38-B727-DF838B11B4E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435801" y="4914128"/>
            <a:ext cx="2147044" cy="1640288"/>
          </a:xfrm>
          <a:prstGeom prst="rect">
            <a:avLst/>
          </a:prstGeom>
        </p:spPr>
      </p:pic>
      <p:sp>
        <p:nvSpPr>
          <p:cNvPr id="22" name="Textfeld 21">
            <a:extLst>
              <a:ext uri="{FF2B5EF4-FFF2-40B4-BE49-F238E27FC236}">
                <a16:creationId xmlns:a16="http://schemas.microsoft.com/office/drawing/2014/main" id="{1490E991-3E44-4DF2-8099-03FF9682DA50}"/>
              </a:ext>
            </a:extLst>
          </p:cNvPr>
          <p:cNvSpPr txBox="1"/>
          <p:nvPr/>
        </p:nvSpPr>
        <p:spPr>
          <a:xfrm>
            <a:off x="57548" y="4356009"/>
            <a:ext cx="3058851" cy="584775"/>
          </a:xfrm>
          <a:prstGeom prst="rect">
            <a:avLst/>
          </a:prstGeom>
          <a:noFill/>
        </p:spPr>
        <p:txBody>
          <a:bodyPr wrap="none" rtlCol="0">
            <a:spAutoFit/>
          </a:bodyPr>
          <a:lstStyle/>
          <a:p>
            <a:r>
              <a:rPr lang="de-DE" sz="1600" dirty="0">
                <a:solidFill>
                  <a:schemeClr val="bg1"/>
                </a:solidFill>
              </a:rPr>
              <a:t>Spannungsmessung PCF8591 </a:t>
            </a:r>
          </a:p>
          <a:p>
            <a:r>
              <a:rPr lang="de-DE" sz="1600" dirty="0">
                <a:solidFill>
                  <a:schemeClr val="bg1"/>
                </a:solidFill>
              </a:rPr>
              <a:t>für Batterie mit Spannungsteiler</a:t>
            </a:r>
          </a:p>
        </p:txBody>
      </p:sp>
      <p:sp>
        <p:nvSpPr>
          <p:cNvPr id="23" name="Textfeld 22">
            <a:extLst>
              <a:ext uri="{FF2B5EF4-FFF2-40B4-BE49-F238E27FC236}">
                <a16:creationId xmlns:a16="http://schemas.microsoft.com/office/drawing/2014/main" id="{2A783079-40BC-49B4-B0F5-A0D14E819A2C}"/>
              </a:ext>
            </a:extLst>
          </p:cNvPr>
          <p:cNvSpPr txBox="1"/>
          <p:nvPr/>
        </p:nvSpPr>
        <p:spPr>
          <a:xfrm>
            <a:off x="179512" y="1182234"/>
            <a:ext cx="4314258" cy="338554"/>
          </a:xfrm>
          <a:prstGeom prst="rect">
            <a:avLst/>
          </a:prstGeom>
          <a:noFill/>
        </p:spPr>
        <p:txBody>
          <a:bodyPr wrap="none" rtlCol="0">
            <a:spAutoFit/>
          </a:bodyPr>
          <a:lstStyle/>
          <a:p>
            <a:r>
              <a:rPr lang="de-DE" sz="1600" dirty="0">
                <a:solidFill>
                  <a:schemeClr val="bg1"/>
                </a:solidFill>
              </a:rPr>
              <a:t>Relais HW-011 um Router ein/auszuschalten </a:t>
            </a:r>
          </a:p>
        </p:txBody>
      </p:sp>
      <p:sp>
        <p:nvSpPr>
          <p:cNvPr id="24" name="Textfeld 23">
            <a:extLst>
              <a:ext uri="{FF2B5EF4-FFF2-40B4-BE49-F238E27FC236}">
                <a16:creationId xmlns:a16="http://schemas.microsoft.com/office/drawing/2014/main" id="{0BAEAD42-66E3-45D5-B723-DAA8C2C16745}"/>
              </a:ext>
            </a:extLst>
          </p:cNvPr>
          <p:cNvSpPr txBox="1"/>
          <p:nvPr/>
        </p:nvSpPr>
        <p:spPr>
          <a:xfrm>
            <a:off x="4805709" y="1113935"/>
            <a:ext cx="3996159" cy="338554"/>
          </a:xfrm>
          <a:prstGeom prst="rect">
            <a:avLst/>
          </a:prstGeom>
          <a:noFill/>
        </p:spPr>
        <p:txBody>
          <a:bodyPr wrap="none" rtlCol="0">
            <a:spAutoFit/>
          </a:bodyPr>
          <a:lstStyle/>
          <a:p>
            <a:r>
              <a:rPr lang="de-DE" sz="1600" dirty="0">
                <a:solidFill>
                  <a:schemeClr val="bg1"/>
                </a:solidFill>
              </a:rPr>
              <a:t>Temperatur/Luftfeuchtemessung AM2302 </a:t>
            </a:r>
          </a:p>
        </p:txBody>
      </p:sp>
      <p:pic>
        <p:nvPicPr>
          <p:cNvPr id="25" name="Grafik 24">
            <a:extLst>
              <a:ext uri="{FF2B5EF4-FFF2-40B4-BE49-F238E27FC236}">
                <a16:creationId xmlns:a16="http://schemas.microsoft.com/office/drawing/2014/main" id="{E153413C-B034-43E2-9561-2D6059B07BB3}"/>
              </a:ext>
            </a:extLst>
          </p:cNvPr>
          <p:cNvPicPr>
            <a:picLocks noChangeAspect="1"/>
          </p:cNvPicPr>
          <p:nvPr/>
        </p:nvPicPr>
        <p:blipFill>
          <a:blip r:embed="rId6"/>
          <a:stretch>
            <a:fillRect/>
          </a:stretch>
        </p:blipFill>
        <p:spPr>
          <a:xfrm>
            <a:off x="5941281" y="3851570"/>
            <a:ext cx="2781650" cy="1593654"/>
          </a:xfrm>
          <a:prstGeom prst="rect">
            <a:avLst/>
          </a:prstGeom>
        </p:spPr>
      </p:pic>
      <p:sp>
        <p:nvSpPr>
          <p:cNvPr id="26" name="Textfeld 25">
            <a:extLst>
              <a:ext uri="{FF2B5EF4-FFF2-40B4-BE49-F238E27FC236}">
                <a16:creationId xmlns:a16="http://schemas.microsoft.com/office/drawing/2014/main" id="{065840CA-4D58-4721-9E32-6A9C0B2F5F17}"/>
              </a:ext>
            </a:extLst>
          </p:cNvPr>
          <p:cNvSpPr txBox="1"/>
          <p:nvPr/>
        </p:nvSpPr>
        <p:spPr>
          <a:xfrm>
            <a:off x="5936572" y="3429000"/>
            <a:ext cx="2735176" cy="584775"/>
          </a:xfrm>
          <a:prstGeom prst="rect">
            <a:avLst/>
          </a:prstGeom>
          <a:noFill/>
        </p:spPr>
        <p:txBody>
          <a:bodyPr wrap="square" rtlCol="0">
            <a:spAutoFit/>
          </a:bodyPr>
          <a:lstStyle/>
          <a:p>
            <a:r>
              <a:rPr lang="de-DE" sz="1600" dirty="0">
                <a:solidFill>
                  <a:schemeClr val="bg1"/>
                </a:solidFill>
              </a:rPr>
              <a:t>Brückenverstärker HX711 für weitere Waagen</a:t>
            </a:r>
          </a:p>
        </p:txBody>
      </p:sp>
      <p:pic>
        <p:nvPicPr>
          <p:cNvPr id="27" name="Grafik 26">
            <a:extLst>
              <a:ext uri="{FF2B5EF4-FFF2-40B4-BE49-F238E27FC236}">
                <a16:creationId xmlns:a16="http://schemas.microsoft.com/office/drawing/2014/main" id="{BB87A2C1-258C-4725-BE7A-F287274AB91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0951480">
            <a:off x="2994673" y="2605269"/>
            <a:ext cx="2291675" cy="1274722"/>
          </a:xfrm>
          <a:prstGeom prst="rect">
            <a:avLst/>
          </a:prstGeom>
        </p:spPr>
      </p:pic>
      <p:sp>
        <p:nvSpPr>
          <p:cNvPr id="28" name="Textfeld 27">
            <a:extLst>
              <a:ext uri="{FF2B5EF4-FFF2-40B4-BE49-F238E27FC236}">
                <a16:creationId xmlns:a16="http://schemas.microsoft.com/office/drawing/2014/main" id="{B7B8EB81-F9BA-4E86-9BC7-3BAB97559A05}"/>
              </a:ext>
            </a:extLst>
          </p:cNvPr>
          <p:cNvSpPr txBox="1"/>
          <p:nvPr/>
        </p:nvSpPr>
        <p:spPr>
          <a:xfrm>
            <a:off x="2781978" y="2260088"/>
            <a:ext cx="3013967" cy="338554"/>
          </a:xfrm>
          <a:prstGeom prst="rect">
            <a:avLst/>
          </a:prstGeom>
          <a:noFill/>
        </p:spPr>
        <p:txBody>
          <a:bodyPr wrap="none" rtlCol="0">
            <a:spAutoFit/>
          </a:bodyPr>
          <a:lstStyle/>
          <a:p>
            <a:r>
              <a:rPr lang="de-DE" sz="1600" dirty="0">
                <a:solidFill>
                  <a:schemeClr val="bg1"/>
                </a:solidFill>
              </a:rPr>
              <a:t>Brutraumtemperatur DS18B20 </a:t>
            </a:r>
          </a:p>
        </p:txBody>
      </p:sp>
    </p:spTree>
    <p:extLst>
      <p:ext uri="{BB962C8B-B14F-4D97-AF65-F5344CB8AC3E}">
        <p14:creationId xmlns:p14="http://schemas.microsoft.com/office/powerpoint/2010/main" val="1313035887"/>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fld id="{9C15069A-605F-4582-A6FF-8E1182DC4F18}" type="slidenum">
              <a:rPr lang="de-DE" smtClean="0"/>
              <a:pPr/>
              <a:t>31</a:t>
            </a:fld>
            <a:endParaRPr lang="de-DE"/>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r>
              <a:rPr lang="de-DE" sz="4000" b="1" kern="0" dirty="0"/>
              <a:t>Projekt </a:t>
            </a:r>
            <a:r>
              <a:rPr lang="de-DE" sz="4000" b="1" kern="0" dirty="0" err="1"/>
              <a:t>Stockwaagenbau</a:t>
            </a:r>
            <a:endParaRPr lang="de-DE" sz="4000" b="1" kern="0" dirty="0"/>
          </a:p>
          <a:p>
            <a:br>
              <a:rPr lang="de-DE" kern="0" dirty="0"/>
            </a:br>
            <a:r>
              <a:rPr lang="de-DE" kern="0" dirty="0"/>
              <a:t>7. Nächste Schritte</a:t>
            </a:r>
            <a:endParaRPr lang="de-DE" i="1" kern="0" dirty="0">
              <a:latin typeface="Bauhaus 93" panose="04030905020B02020C02" pitchFamily="82" charset="0"/>
            </a:endParaRPr>
          </a:p>
        </p:txBody>
      </p:sp>
      <p:sp>
        <p:nvSpPr>
          <p:cNvPr id="8" name="Textfeld 7">
            <a:extLst>
              <a:ext uri="{FF2B5EF4-FFF2-40B4-BE49-F238E27FC236}">
                <a16:creationId xmlns:a16="http://schemas.microsoft.com/office/drawing/2014/main" id="{B779C83E-2C8D-4EFD-B2F0-52CCCCDDA27F}"/>
              </a:ext>
            </a:extLst>
          </p:cNvPr>
          <p:cNvSpPr txBox="1"/>
          <p:nvPr/>
        </p:nvSpPr>
        <p:spPr>
          <a:xfrm>
            <a:off x="395536" y="1568405"/>
            <a:ext cx="5544616" cy="2062103"/>
          </a:xfrm>
          <a:prstGeom prst="rect">
            <a:avLst/>
          </a:prstGeom>
          <a:noFill/>
        </p:spPr>
        <p:txBody>
          <a:bodyPr wrap="square" rtlCol="0">
            <a:spAutoFit/>
          </a:bodyPr>
          <a:lstStyle/>
          <a:p>
            <a:pPr marL="342900" indent="-342900">
              <a:buFont typeface="+mj-lt"/>
              <a:buAutoNum type="arabicPeriod"/>
            </a:pPr>
            <a:r>
              <a:rPr lang="de-DE" sz="1600" dirty="0">
                <a:solidFill>
                  <a:schemeClr val="bg1"/>
                </a:solidFill>
              </a:rPr>
              <a:t>Anmeldung per </a:t>
            </a:r>
            <a:r>
              <a:rPr lang="de-DE" sz="1600" dirty="0" err="1">
                <a:solidFill>
                  <a:schemeClr val="bg1"/>
                </a:solidFill>
              </a:rPr>
              <a:t>e-mail</a:t>
            </a:r>
            <a:r>
              <a:rPr lang="de-DE" sz="1600" dirty="0">
                <a:solidFill>
                  <a:schemeClr val="bg1"/>
                </a:solidFill>
              </a:rPr>
              <a:t> an </a:t>
            </a:r>
            <a:r>
              <a:rPr lang="de-DE" sz="1600" dirty="0">
                <a:hlinkClick r:id="rId2"/>
              </a:rPr>
              <a:t>beisitzer@imkerverein-lb.de</a:t>
            </a:r>
            <a:r>
              <a:rPr lang="de-DE" sz="1600" dirty="0"/>
              <a:t> </a:t>
            </a:r>
            <a:r>
              <a:rPr lang="de-DE" sz="1600" dirty="0">
                <a:solidFill>
                  <a:schemeClr val="bg1"/>
                </a:solidFill>
              </a:rPr>
              <a:t>bis zum 19.02.2023</a:t>
            </a:r>
          </a:p>
          <a:p>
            <a:pPr marL="342900" indent="-342900">
              <a:buFont typeface="+mj-lt"/>
              <a:buAutoNum type="arabicPeriod"/>
            </a:pPr>
            <a:r>
              <a:rPr lang="de-DE" sz="1600" dirty="0">
                <a:solidFill>
                  <a:schemeClr val="bg1"/>
                </a:solidFill>
              </a:rPr>
              <a:t>Abstimmung, um evtl. Gruppenbestellungen durch Mitglieder durchzuführen</a:t>
            </a:r>
          </a:p>
          <a:p>
            <a:pPr marL="342900" indent="-342900">
              <a:buFont typeface="+mj-lt"/>
              <a:buAutoNum type="arabicPeriod"/>
            </a:pPr>
            <a:r>
              <a:rPr lang="de-DE" sz="1600" dirty="0">
                <a:solidFill>
                  <a:schemeClr val="bg1"/>
                </a:solidFill>
              </a:rPr>
              <a:t>Treffen, um </a:t>
            </a:r>
            <a:r>
              <a:rPr lang="de-DE" sz="1600" dirty="0" err="1">
                <a:solidFill>
                  <a:schemeClr val="bg1"/>
                </a:solidFill>
              </a:rPr>
              <a:t>Waagengestell</a:t>
            </a:r>
            <a:r>
              <a:rPr lang="de-DE" sz="1600" dirty="0">
                <a:solidFill>
                  <a:schemeClr val="bg1"/>
                </a:solidFill>
              </a:rPr>
              <a:t> zu verkabeln</a:t>
            </a:r>
          </a:p>
          <a:p>
            <a:pPr marL="342900" indent="-342900">
              <a:buFont typeface="+mj-lt"/>
              <a:buAutoNum type="arabicPeriod"/>
            </a:pPr>
            <a:r>
              <a:rPr lang="de-DE" sz="1600" dirty="0">
                <a:solidFill>
                  <a:schemeClr val="bg1"/>
                </a:solidFill>
              </a:rPr>
              <a:t>Treffen, um Waage mit Raspberry zu verbinden und in Betrieb zu nehmen  </a:t>
            </a:r>
          </a:p>
          <a:p>
            <a:endParaRPr lang="de-DE" sz="1600" dirty="0">
              <a:solidFill>
                <a:schemeClr val="bg1"/>
              </a:solidFill>
            </a:endParaRPr>
          </a:p>
        </p:txBody>
      </p:sp>
      <p:sp>
        <p:nvSpPr>
          <p:cNvPr id="3" name="Textfeld 2">
            <a:extLst>
              <a:ext uri="{FF2B5EF4-FFF2-40B4-BE49-F238E27FC236}">
                <a16:creationId xmlns:a16="http://schemas.microsoft.com/office/drawing/2014/main" id="{808CBB2C-B737-47E2-B055-01AD8AE1D519}"/>
              </a:ext>
            </a:extLst>
          </p:cNvPr>
          <p:cNvSpPr txBox="1"/>
          <p:nvPr/>
        </p:nvSpPr>
        <p:spPr>
          <a:xfrm>
            <a:off x="6228184" y="2060848"/>
            <a:ext cx="1039067" cy="1077218"/>
          </a:xfrm>
          <a:prstGeom prst="rect">
            <a:avLst/>
          </a:prstGeom>
          <a:noFill/>
        </p:spPr>
        <p:txBody>
          <a:bodyPr wrap="none" rtlCol="0">
            <a:spAutoFit/>
          </a:bodyPr>
          <a:lstStyle/>
          <a:p>
            <a:r>
              <a:rPr lang="de-DE" sz="1600" dirty="0">
                <a:solidFill>
                  <a:schemeClr val="bg1"/>
                </a:solidFill>
              </a:rPr>
              <a:t>03/2023</a:t>
            </a:r>
          </a:p>
          <a:p>
            <a:endParaRPr lang="de-DE" sz="1600" dirty="0">
              <a:solidFill>
                <a:schemeClr val="bg1"/>
              </a:solidFill>
            </a:endParaRPr>
          </a:p>
          <a:p>
            <a:r>
              <a:rPr lang="de-DE" sz="1600" dirty="0">
                <a:solidFill>
                  <a:schemeClr val="bg1"/>
                </a:solidFill>
              </a:rPr>
              <a:t>04/2023</a:t>
            </a:r>
          </a:p>
          <a:p>
            <a:r>
              <a:rPr lang="de-DE" sz="1600" dirty="0">
                <a:solidFill>
                  <a:schemeClr val="bg1"/>
                </a:solidFill>
              </a:rPr>
              <a:t>05/2023?</a:t>
            </a:r>
          </a:p>
        </p:txBody>
      </p:sp>
      <p:sp>
        <p:nvSpPr>
          <p:cNvPr id="2" name="Textfeld 1">
            <a:extLst>
              <a:ext uri="{FF2B5EF4-FFF2-40B4-BE49-F238E27FC236}">
                <a16:creationId xmlns:a16="http://schemas.microsoft.com/office/drawing/2014/main" id="{E377A2BA-7502-45C5-8EB4-A7C4093FABC3}"/>
              </a:ext>
            </a:extLst>
          </p:cNvPr>
          <p:cNvSpPr txBox="1"/>
          <p:nvPr/>
        </p:nvSpPr>
        <p:spPr>
          <a:xfrm>
            <a:off x="2987824" y="3653815"/>
            <a:ext cx="2970685" cy="461665"/>
          </a:xfrm>
          <a:prstGeom prst="rect">
            <a:avLst/>
          </a:prstGeom>
          <a:noFill/>
        </p:spPr>
        <p:txBody>
          <a:bodyPr wrap="none" rtlCol="0">
            <a:spAutoFit/>
          </a:bodyPr>
          <a:lstStyle/>
          <a:p>
            <a:r>
              <a:rPr lang="de-DE" kern="0" dirty="0">
                <a:solidFill>
                  <a:schemeClr val="bg1"/>
                </a:solidFill>
                <a:latin typeface="+mn-lt"/>
              </a:rPr>
              <a:t>8. Ausblick für 2024</a:t>
            </a:r>
            <a:endParaRPr lang="de-DE" dirty="0">
              <a:solidFill>
                <a:schemeClr val="bg1"/>
              </a:solidFill>
              <a:latin typeface="+mn-lt"/>
            </a:endParaRPr>
          </a:p>
        </p:txBody>
      </p:sp>
      <p:pic>
        <p:nvPicPr>
          <p:cNvPr id="6" name="Grafik 5">
            <a:extLst>
              <a:ext uri="{FF2B5EF4-FFF2-40B4-BE49-F238E27FC236}">
                <a16:creationId xmlns:a16="http://schemas.microsoft.com/office/drawing/2014/main" id="{F31693AF-FAB5-4736-9D19-A0DD347FB1F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516216" y="3933056"/>
            <a:ext cx="2004069" cy="2672092"/>
          </a:xfrm>
          <a:prstGeom prst="rect">
            <a:avLst/>
          </a:prstGeom>
        </p:spPr>
      </p:pic>
      <p:sp>
        <p:nvSpPr>
          <p:cNvPr id="9" name="Textfeld 8">
            <a:extLst>
              <a:ext uri="{FF2B5EF4-FFF2-40B4-BE49-F238E27FC236}">
                <a16:creationId xmlns:a16="http://schemas.microsoft.com/office/drawing/2014/main" id="{6DDC522D-DD08-45FE-8387-69772988E9E7}"/>
              </a:ext>
            </a:extLst>
          </p:cNvPr>
          <p:cNvSpPr txBox="1"/>
          <p:nvPr/>
        </p:nvSpPr>
        <p:spPr>
          <a:xfrm>
            <a:off x="439896" y="4138787"/>
            <a:ext cx="5544616" cy="830997"/>
          </a:xfrm>
          <a:prstGeom prst="rect">
            <a:avLst/>
          </a:prstGeom>
          <a:noFill/>
        </p:spPr>
        <p:txBody>
          <a:bodyPr wrap="square" rtlCol="0">
            <a:spAutoFit/>
          </a:bodyPr>
          <a:lstStyle/>
          <a:p>
            <a:pPr marL="342900" indent="-342900">
              <a:buFont typeface="+mj-lt"/>
              <a:buAutoNum type="arabicPeriod"/>
            </a:pPr>
            <a:r>
              <a:rPr lang="de-DE" sz="1600" dirty="0">
                <a:solidFill>
                  <a:schemeClr val="bg1"/>
                </a:solidFill>
              </a:rPr>
              <a:t>Bau einer Waage basierend auf der Arduino Hardware und </a:t>
            </a:r>
            <a:r>
              <a:rPr lang="de-DE" sz="1600" dirty="0" err="1">
                <a:solidFill>
                  <a:schemeClr val="bg1"/>
                </a:solidFill>
              </a:rPr>
              <a:t>Beelogger</a:t>
            </a:r>
            <a:r>
              <a:rPr lang="de-DE" sz="1600" dirty="0">
                <a:solidFill>
                  <a:schemeClr val="bg1"/>
                </a:solidFill>
              </a:rPr>
              <a:t> Software? (</a:t>
            </a:r>
            <a:r>
              <a:rPr lang="de-DE" sz="1600" dirty="0" err="1">
                <a:solidFill>
                  <a:schemeClr val="bg1"/>
                </a:solidFill>
              </a:rPr>
              <a:t>Waagengestell</a:t>
            </a:r>
            <a:r>
              <a:rPr lang="de-DE" sz="1600" dirty="0">
                <a:solidFill>
                  <a:schemeClr val="bg1"/>
                </a:solidFill>
              </a:rPr>
              <a:t> + </a:t>
            </a:r>
            <a:r>
              <a:rPr lang="de-DE" sz="1600" dirty="0" err="1">
                <a:solidFill>
                  <a:schemeClr val="bg1"/>
                </a:solidFill>
              </a:rPr>
              <a:t>Thingspeak</a:t>
            </a:r>
            <a:r>
              <a:rPr lang="de-DE" sz="1600" dirty="0">
                <a:solidFill>
                  <a:schemeClr val="bg1"/>
                </a:solidFill>
              </a:rPr>
              <a:t> + </a:t>
            </a:r>
            <a:r>
              <a:rPr lang="de-DE" sz="1600" dirty="0" err="1">
                <a:solidFill>
                  <a:schemeClr val="bg1"/>
                </a:solidFill>
              </a:rPr>
              <a:t>HoneyPi</a:t>
            </a:r>
            <a:r>
              <a:rPr lang="de-DE" sz="1600" dirty="0">
                <a:solidFill>
                  <a:schemeClr val="bg1"/>
                </a:solidFill>
              </a:rPr>
              <a:t> Handy App kann gleich bleiben)</a:t>
            </a:r>
          </a:p>
        </p:txBody>
      </p:sp>
      <p:sp>
        <p:nvSpPr>
          <p:cNvPr id="10" name="Textfeld 9">
            <a:extLst>
              <a:ext uri="{FF2B5EF4-FFF2-40B4-BE49-F238E27FC236}">
                <a16:creationId xmlns:a16="http://schemas.microsoft.com/office/drawing/2014/main" id="{CEF1FD31-E0AD-4EC0-AC2F-B388837DD66F}"/>
              </a:ext>
            </a:extLst>
          </p:cNvPr>
          <p:cNvSpPr txBox="1"/>
          <p:nvPr/>
        </p:nvSpPr>
        <p:spPr>
          <a:xfrm>
            <a:off x="3923928" y="6312725"/>
            <a:ext cx="2592288" cy="338554"/>
          </a:xfrm>
          <a:prstGeom prst="rect">
            <a:avLst/>
          </a:prstGeom>
          <a:noFill/>
        </p:spPr>
        <p:txBody>
          <a:bodyPr wrap="square" rtlCol="0">
            <a:spAutoFit/>
          </a:bodyPr>
          <a:lstStyle/>
          <a:p>
            <a:r>
              <a:rPr lang="de-DE" sz="1600" dirty="0">
                <a:solidFill>
                  <a:schemeClr val="bg1"/>
                </a:solidFill>
              </a:rPr>
              <a:t>Foto: Hans-Georg Stein</a:t>
            </a:r>
          </a:p>
        </p:txBody>
      </p:sp>
    </p:spTree>
    <p:extLst>
      <p:ext uri="{BB962C8B-B14F-4D97-AF65-F5344CB8AC3E}">
        <p14:creationId xmlns:p14="http://schemas.microsoft.com/office/powerpoint/2010/main" val="3977849629"/>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subTitle" sz="quarter" idx="1"/>
          </p:nvPr>
        </p:nvSpPr>
        <p:spPr>
          <a:xfrm>
            <a:off x="1773910" y="83768"/>
            <a:ext cx="6477000" cy="752944"/>
          </a:xfrm>
        </p:spPr>
        <p:txBody>
          <a:bodyPr/>
          <a:lstStyle/>
          <a:p>
            <a:r>
              <a:rPr lang="de-DE" sz="4000" b="1" dirty="0"/>
              <a:t>Projekt </a:t>
            </a:r>
            <a:r>
              <a:rPr lang="de-DE" sz="4000" b="1" dirty="0" err="1"/>
              <a:t>Stockwaagenbau</a:t>
            </a:r>
            <a:endParaRPr lang="de-DE" sz="4000" b="1" dirty="0"/>
          </a:p>
        </p:txBody>
      </p:sp>
      <p:sp>
        <p:nvSpPr>
          <p:cNvPr id="4" name="Foliennummernplatzhalter 3">
            <a:extLst>
              <a:ext uri="{FF2B5EF4-FFF2-40B4-BE49-F238E27FC236}">
                <a16:creationId xmlns:a16="http://schemas.microsoft.com/office/drawing/2014/main" id="{103DC936-3CE0-48DC-8003-B2A43D11CFC2}"/>
              </a:ext>
            </a:extLst>
          </p:cNvPr>
          <p:cNvSpPr>
            <a:spLocks noGrp="1"/>
          </p:cNvSpPr>
          <p:nvPr>
            <p:ph type="sldNum" sz="quarter" idx="4"/>
          </p:nvPr>
        </p:nvSpPr>
        <p:spPr/>
        <p:txBody>
          <a:bodyPr/>
          <a:lstStyle/>
          <a:p>
            <a:fld id="{9C15069A-605F-4582-A6FF-8E1182DC4F18}" type="slidenum">
              <a:rPr lang="de-DE" smtClean="0"/>
              <a:pPr/>
              <a:t>32</a:t>
            </a:fld>
            <a:endParaRPr lang="de-DE"/>
          </a:p>
        </p:txBody>
      </p:sp>
      <p:sp>
        <p:nvSpPr>
          <p:cNvPr id="11" name="Rechteck: abgerundete Ecken 10">
            <a:extLst>
              <a:ext uri="{FF2B5EF4-FFF2-40B4-BE49-F238E27FC236}">
                <a16:creationId xmlns:a16="http://schemas.microsoft.com/office/drawing/2014/main" id="{96880F29-DA0D-4016-B664-C876F1E316B7}"/>
              </a:ext>
            </a:extLst>
          </p:cNvPr>
          <p:cNvSpPr/>
          <p:nvPr/>
        </p:nvSpPr>
        <p:spPr>
          <a:xfrm>
            <a:off x="827584" y="1628800"/>
            <a:ext cx="7056784" cy="4320480"/>
          </a:xfrm>
          <a:prstGeom prst="roundRect">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extfeld 1">
            <a:extLst>
              <a:ext uri="{FF2B5EF4-FFF2-40B4-BE49-F238E27FC236}">
                <a16:creationId xmlns:a16="http://schemas.microsoft.com/office/drawing/2014/main" id="{1C890D83-AE2A-439F-A625-087DB9CD1A5D}"/>
              </a:ext>
            </a:extLst>
          </p:cNvPr>
          <p:cNvSpPr txBox="1"/>
          <p:nvPr/>
        </p:nvSpPr>
        <p:spPr>
          <a:xfrm>
            <a:off x="2362196" y="1767374"/>
            <a:ext cx="4419608" cy="677108"/>
          </a:xfrm>
          <a:prstGeom prst="rect">
            <a:avLst/>
          </a:prstGeom>
          <a:noFill/>
        </p:spPr>
        <p:txBody>
          <a:bodyPr wrap="none" rtlCol="0">
            <a:spAutoFit/>
          </a:bodyPr>
          <a:lstStyle/>
          <a:p>
            <a:r>
              <a:rPr lang="de-DE" dirty="0">
                <a:solidFill>
                  <a:schemeClr val="bg1"/>
                </a:solidFill>
              </a:rPr>
              <a:t>Was ist alles schief gegangen?</a:t>
            </a:r>
          </a:p>
          <a:p>
            <a:endParaRPr lang="de-DE" sz="1400" dirty="0">
              <a:solidFill>
                <a:schemeClr val="bg1"/>
              </a:solidFill>
            </a:endParaRPr>
          </a:p>
        </p:txBody>
      </p:sp>
      <p:sp>
        <p:nvSpPr>
          <p:cNvPr id="9" name="Textfeld 8">
            <a:extLst>
              <a:ext uri="{FF2B5EF4-FFF2-40B4-BE49-F238E27FC236}">
                <a16:creationId xmlns:a16="http://schemas.microsoft.com/office/drawing/2014/main" id="{F76BEA9B-F2AA-4462-85B1-144C4C4D2465}"/>
              </a:ext>
            </a:extLst>
          </p:cNvPr>
          <p:cNvSpPr txBox="1"/>
          <p:nvPr/>
        </p:nvSpPr>
        <p:spPr>
          <a:xfrm>
            <a:off x="1124365" y="2753287"/>
            <a:ext cx="6512617" cy="523220"/>
          </a:xfrm>
          <a:prstGeom prst="rect">
            <a:avLst/>
          </a:prstGeom>
          <a:noFill/>
        </p:spPr>
        <p:txBody>
          <a:bodyPr wrap="none" rtlCol="0">
            <a:spAutoFit/>
          </a:bodyPr>
          <a:lstStyle/>
          <a:p>
            <a:r>
              <a:rPr lang="de-DE" sz="1400" dirty="0" err="1">
                <a:solidFill>
                  <a:schemeClr val="bg1"/>
                </a:solidFill>
              </a:rPr>
              <a:t>Wägezelle</a:t>
            </a:r>
            <a:r>
              <a:rPr lang="de-DE" sz="1400" dirty="0">
                <a:solidFill>
                  <a:schemeClr val="bg1"/>
                </a:solidFill>
              </a:rPr>
              <a:t> aus Komplettpaket Gestell + </a:t>
            </a:r>
            <a:r>
              <a:rPr lang="de-DE" sz="1400" dirty="0" err="1">
                <a:solidFill>
                  <a:schemeClr val="bg1"/>
                </a:solidFill>
              </a:rPr>
              <a:t>Wägezelle</a:t>
            </a:r>
            <a:r>
              <a:rPr lang="de-DE" sz="1400" dirty="0">
                <a:solidFill>
                  <a:schemeClr val="bg1"/>
                </a:solidFill>
              </a:rPr>
              <a:t> hatte große Temperaturdrift</a:t>
            </a:r>
          </a:p>
          <a:p>
            <a:endParaRPr lang="de-DE" sz="1400" dirty="0">
              <a:solidFill>
                <a:schemeClr val="bg1"/>
              </a:solidFill>
            </a:endParaRPr>
          </a:p>
        </p:txBody>
      </p:sp>
      <p:sp>
        <p:nvSpPr>
          <p:cNvPr id="13" name="Textfeld 12">
            <a:extLst>
              <a:ext uri="{FF2B5EF4-FFF2-40B4-BE49-F238E27FC236}">
                <a16:creationId xmlns:a16="http://schemas.microsoft.com/office/drawing/2014/main" id="{B1D6BB92-9423-4A3E-A20D-D62E622CE20D}"/>
              </a:ext>
            </a:extLst>
          </p:cNvPr>
          <p:cNvSpPr txBox="1"/>
          <p:nvPr/>
        </p:nvSpPr>
        <p:spPr>
          <a:xfrm rot="870511">
            <a:off x="4595386" y="3422342"/>
            <a:ext cx="2643672" cy="523220"/>
          </a:xfrm>
          <a:prstGeom prst="rect">
            <a:avLst/>
          </a:prstGeom>
          <a:noFill/>
        </p:spPr>
        <p:txBody>
          <a:bodyPr wrap="none" rtlCol="0">
            <a:spAutoFit/>
          </a:bodyPr>
          <a:lstStyle/>
          <a:p>
            <a:r>
              <a:rPr lang="de-DE" sz="1400" dirty="0">
                <a:solidFill>
                  <a:schemeClr val="bg1"/>
                </a:solidFill>
              </a:rPr>
              <a:t>Billiger Surfstick ohne Funktion</a:t>
            </a:r>
          </a:p>
          <a:p>
            <a:endParaRPr lang="de-DE" sz="1400" dirty="0">
              <a:solidFill>
                <a:schemeClr val="bg1"/>
              </a:solidFill>
            </a:endParaRPr>
          </a:p>
        </p:txBody>
      </p:sp>
      <p:sp>
        <p:nvSpPr>
          <p:cNvPr id="15" name="Textfeld 14">
            <a:extLst>
              <a:ext uri="{FF2B5EF4-FFF2-40B4-BE49-F238E27FC236}">
                <a16:creationId xmlns:a16="http://schemas.microsoft.com/office/drawing/2014/main" id="{0DD7FFF5-7BF4-4852-8E36-40BA69BED1FF}"/>
              </a:ext>
            </a:extLst>
          </p:cNvPr>
          <p:cNvSpPr txBox="1"/>
          <p:nvPr/>
        </p:nvSpPr>
        <p:spPr>
          <a:xfrm rot="21223687">
            <a:off x="1631342" y="3401596"/>
            <a:ext cx="2433680" cy="523220"/>
          </a:xfrm>
          <a:prstGeom prst="rect">
            <a:avLst/>
          </a:prstGeom>
          <a:noFill/>
        </p:spPr>
        <p:txBody>
          <a:bodyPr wrap="none" rtlCol="0">
            <a:spAutoFit/>
          </a:bodyPr>
          <a:lstStyle/>
          <a:p>
            <a:r>
              <a:rPr lang="de-DE" sz="1400" dirty="0" err="1">
                <a:solidFill>
                  <a:schemeClr val="bg1"/>
                </a:solidFill>
              </a:rPr>
              <a:t>RaspberryPi</a:t>
            </a:r>
            <a:r>
              <a:rPr lang="de-DE" sz="1400" dirty="0">
                <a:solidFill>
                  <a:schemeClr val="bg1"/>
                </a:solidFill>
              </a:rPr>
              <a:t> nicht bestellbar</a:t>
            </a:r>
          </a:p>
          <a:p>
            <a:endParaRPr lang="de-DE" sz="1400" dirty="0">
              <a:solidFill>
                <a:schemeClr val="bg1"/>
              </a:solidFill>
            </a:endParaRPr>
          </a:p>
        </p:txBody>
      </p:sp>
      <p:sp>
        <p:nvSpPr>
          <p:cNvPr id="16" name="Textfeld 15">
            <a:extLst>
              <a:ext uri="{FF2B5EF4-FFF2-40B4-BE49-F238E27FC236}">
                <a16:creationId xmlns:a16="http://schemas.microsoft.com/office/drawing/2014/main" id="{50261485-8F11-4A3F-883A-41AD92E0D411}"/>
              </a:ext>
            </a:extLst>
          </p:cNvPr>
          <p:cNvSpPr txBox="1"/>
          <p:nvPr/>
        </p:nvSpPr>
        <p:spPr>
          <a:xfrm rot="21264798">
            <a:off x="5456659" y="4438792"/>
            <a:ext cx="2064989" cy="523220"/>
          </a:xfrm>
          <a:prstGeom prst="rect">
            <a:avLst/>
          </a:prstGeom>
          <a:noFill/>
        </p:spPr>
        <p:txBody>
          <a:bodyPr wrap="none" rtlCol="0">
            <a:spAutoFit/>
          </a:bodyPr>
          <a:lstStyle/>
          <a:p>
            <a:r>
              <a:rPr lang="de-DE" sz="1400" dirty="0">
                <a:solidFill>
                  <a:schemeClr val="bg1"/>
                </a:solidFill>
              </a:rPr>
              <a:t>Raspberry zerschossen</a:t>
            </a:r>
          </a:p>
          <a:p>
            <a:endParaRPr lang="de-DE" sz="1400" dirty="0">
              <a:solidFill>
                <a:schemeClr val="bg1"/>
              </a:solidFill>
            </a:endParaRPr>
          </a:p>
        </p:txBody>
      </p:sp>
      <p:sp>
        <p:nvSpPr>
          <p:cNvPr id="12" name="Textfeld 11">
            <a:extLst>
              <a:ext uri="{FF2B5EF4-FFF2-40B4-BE49-F238E27FC236}">
                <a16:creationId xmlns:a16="http://schemas.microsoft.com/office/drawing/2014/main" id="{65C47A22-0B65-4C4B-AD30-3CEF0FBADA58}"/>
              </a:ext>
            </a:extLst>
          </p:cNvPr>
          <p:cNvSpPr txBox="1"/>
          <p:nvPr/>
        </p:nvSpPr>
        <p:spPr>
          <a:xfrm rot="21049971">
            <a:off x="1124365" y="4173816"/>
            <a:ext cx="4003660" cy="523220"/>
          </a:xfrm>
          <a:prstGeom prst="rect">
            <a:avLst/>
          </a:prstGeom>
          <a:noFill/>
        </p:spPr>
        <p:txBody>
          <a:bodyPr wrap="none" rtlCol="0">
            <a:spAutoFit/>
          </a:bodyPr>
          <a:lstStyle/>
          <a:p>
            <a:r>
              <a:rPr lang="de-DE" sz="1400" dirty="0">
                <a:solidFill>
                  <a:schemeClr val="bg1"/>
                </a:solidFill>
              </a:rPr>
              <a:t>Bei Verdrahtung vertan = 2 Tage Fehlersuche </a:t>
            </a:r>
            <a:r>
              <a:rPr lang="de-DE" sz="1400" dirty="0">
                <a:solidFill>
                  <a:schemeClr val="bg1"/>
                </a:solidFill>
                <a:sym typeface="Wingdings" panose="05000000000000000000" pitchFamily="2" charset="2"/>
              </a:rPr>
              <a:t></a:t>
            </a:r>
            <a:endParaRPr lang="de-DE" sz="1400" dirty="0">
              <a:solidFill>
                <a:schemeClr val="bg1"/>
              </a:solidFill>
            </a:endParaRPr>
          </a:p>
          <a:p>
            <a:endParaRPr lang="de-DE" sz="1400" dirty="0">
              <a:solidFill>
                <a:schemeClr val="bg1"/>
              </a:solidFill>
            </a:endParaRPr>
          </a:p>
        </p:txBody>
      </p:sp>
      <p:sp>
        <p:nvSpPr>
          <p:cNvPr id="14" name="Textfeld 13">
            <a:extLst>
              <a:ext uri="{FF2B5EF4-FFF2-40B4-BE49-F238E27FC236}">
                <a16:creationId xmlns:a16="http://schemas.microsoft.com/office/drawing/2014/main" id="{D90C528F-1384-4112-BB23-B8ADD37665EB}"/>
              </a:ext>
            </a:extLst>
          </p:cNvPr>
          <p:cNvSpPr txBox="1"/>
          <p:nvPr/>
        </p:nvSpPr>
        <p:spPr>
          <a:xfrm rot="312043">
            <a:off x="2278805" y="5030390"/>
            <a:ext cx="4154342" cy="523220"/>
          </a:xfrm>
          <a:prstGeom prst="rect">
            <a:avLst/>
          </a:prstGeom>
          <a:noFill/>
        </p:spPr>
        <p:txBody>
          <a:bodyPr wrap="none" rtlCol="0">
            <a:spAutoFit/>
          </a:bodyPr>
          <a:lstStyle/>
          <a:p>
            <a:r>
              <a:rPr lang="de-DE" sz="1400" dirty="0">
                <a:solidFill>
                  <a:schemeClr val="bg1"/>
                </a:solidFill>
              </a:rPr>
              <a:t>Unterschiedliche Erwartungen an Waage im Team</a:t>
            </a:r>
          </a:p>
          <a:p>
            <a:endParaRPr lang="de-DE" sz="1400" dirty="0">
              <a:solidFill>
                <a:schemeClr val="bg1"/>
              </a:solidFill>
            </a:endParaRPr>
          </a:p>
        </p:txBody>
      </p:sp>
    </p:spTree>
    <p:extLst>
      <p:ext uri="{BB962C8B-B14F-4D97-AF65-F5344CB8AC3E}">
        <p14:creationId xmlns:p14="http://schemas.microsoft.com/office/powerpoint/2010/main" val="198112378"/>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84A2540F-E973-4943-966E-1E5D4AF65275}"/>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C15069A-605F-4582-A6FF-8E1182DC4F18}" type="slidenum">
              <a:rPr kumimoji="0" lang="de-DE" sz="10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de-DE" sz="1000" b="0" i="0" u="none" strike="noStrike" kern="1200" cap="none" spc="0" normalizeH="0" baseline="0" noProof="0">
              <a:ln>
                <a:noFill/>
              </a:ln>
              <a:solidFill>
                <a:srgbClr val="000000"/>
              </a:solidFill>
              <a:effectLst/>
              <a:uLnTx/>
              <a:uFillTx/>
              <a:latin typeface="Century Gothic"/>
              <a:ea typeface="+mn-ea"/>
              <a:cs typeface="+mn-cs"/>
            </a:endParaRPr>
          </a:p>
        </p:txBody>
      </p:sp>
      <p:sp>
        <p:nvSpPr>
          <p:cNvPr id="5" name="Rectangle 2">
            <a:extLst>
              <a:ext uri="{FF2B5EF4-FFF2-40B4-BE49-F238E27FC236}">
                <a16:creationId xmlns:a16="http://schemas.microsoft.com/office/drawing/2014/main" id="{0AB06C01-9EB2-4ADF-BE54-9EC98E9A8DF2}"/>
              </a:ext>
            </a:extLst>
          </p:cNvPr>
          <p:cNvSpPr txBox="1">
            <a:spLocks noChangeArrowheads="1"/>
          </p:cNvSpPr>
          <p:nvPr/>
        </p:nvSpPr>
        <p:spPr bwMode="auto">
          <a:xfrm>
            <a:off x="1187624" y="-18912"/>
            <a:ext cx="6477000" cy="783616"/>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t" anchorCtr="0" compatLnSpc="1">
            <a:prstTxWarp prst="textNoShape">
              <a:avLst/>
            </a:prstTxWarp>
          </a:bodyPr>
          <a:lstStyle>
            <a:lvl1pPr marL="0" indent="0" algn="ctr" rtl="0" eaLnBrk="1" fontAlgn="base" hangingPunct="1">
              <a:spcBef>
                <a:spcPct val="0"/>
              </a:spcBef>
              <a:spcAft>
                <a:spcPct val="0"/>
              </a:spcAft>
              <a:buClrTx/>
              <a:buFontTx/>
              <a:buNone/>
              <a:defRPr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sz="2200">
                <a:solidFill>
                  <a:schemeClr val="bg1"/>
                </a:solidFill>
                <a:latin typeface="+mn-lt"/>
              </a:defRPr>
            </a:lvl2pPr>
            <a:lvl3pPr marL="1085850" indent="-228600" algn="l" rtl="0" eaLnBrk="1" fontAlgn="base" hangingPunct="1">
              <a:spcBef>
                <a:spcPct val="20000"/>
              </a:spcBef>
              <a:spcAft>
                <a:spcPct val="0"/>
              </a:spcAft>
              <a:buClr>
                <a:schemeClr val="bg1"/>
              </a:buClr>
              <a:buChar char="•"/>
              <a:defRPr sz="2000">
                <a:solidFill>
                  <a:schemeClr val="bg1"/>
                </a:solidFill>
                <a:latin typeface="+mn-lt"/>
              </a:defRPr>
            </a:lvl3pPr>
            <a:lvl4pPr marL="1428750" indent="-228600" algn="l" rtl="0" eaLnBrk="1" fontAlgn="base" hangingPunct="1">
              <a:spcBef>
                <a:spcPct val="20000"/>
              </a:spcBef>
              <a:spcAft>
                <a:spcPct val="0"/>
              </a:spcAft>
              <a:buClr>
                <a:schemeClr val="bg1"/>
              </a:buClr>
              <a:buChar char="•"/>
              <a:defRPr>
                <a:solidFill>
                  <a:schemeClr val="bg1"/>
                </a:solidFill>
                <a:latin typeface="+mn-lt"/>
              </a:defRPr>
            </a:lvl4pPr>
            <a:lvl5pPr marL="1771650" indent="-228600" algn="l" rtl="0" eaLnBrk="1" fontAlgn="base" hangingPunct="1">
              <a:spcBef>
                <a:spcPct val="20000"/>
              </a:spcBef>
              <a:spcAft>
                <a:spcPct val="0"/>
              </a:spcAft>
              <a:buClr>
                <a:schemeClr val="bg1"/>
              </a:buClr>
              <a:buChar char="•"/>
              <a:defRPr sz="1600">
                <a:solidFill>
                  <a:schemeClr val="bg1"/>
                </a:solidFill>
                <a:latin typeface="+mn-lt"/>
              </a:defRPr>
            </a:lvl5pPr>
            <a:lvl6pPr marL="2228850" indent="-228600" algn="l" rtl="0" eaLnBrk="1" fontAlgn="base" hangingPunct="1">
              <a:spcBef>
                <a:spcPct val="20000"/>
              </a:spcBef>
              <a:spcAft>
                <a:spcPct val="0"/>
              </a:spcAft>
              <a:buClr>
                <a:schemeClr val="bg1"/>
              </a:buClr>
              <a:buChar char="•"/>
              <a:defRPr sz="1600">
                <a:solidFill>
                  <a:schemeClr val="bg1"/>
                </a:solidFill>
                <a:latin typeface="+mn-lt"/>
              </a:defRPr>
            </a:lvl6pPr>
            <a:lvl7pPr marL="2686050" indent="-228600" algn="l" rtl="0" eaLnBrk="1" fontAlgn="base" hangingPunct="1">
              <a:spcBef>
                <a:spcPct val="20000"/>
              </a:spcBef>
              <a:spcAft>
                <a:spcPct val="0"/>
              </a:spcAft>
              <a:buClr>
                <a:schemeClr val="bg1"/>
              </a:buClr>
              <a:buChar char="•"/>
              <a:defRPr sz="1600">
                <a:solidFill>
                  <a:schemeClr val="bg1"/>
                </a:solidFill>
                <a:latin typeface="+mn-lt"/>
              </a:defRPr>
            </a:lvl7pPr>
            <a:lvl8pPr marL="3143250" indent="-228600" algn="l" rtl="0" eaLnBrk="1" fontAlgn="base" hangingPunct="1">
              <a:spcBef>
                <a:spcPct val="20000"/>
              </a:spcBef>
              <a:spcAft>
                <a:spcPct val="0"/>
              </a:spcAft>
              <a:buClr>
                <a:schemeClr val="bg1"/>
              </a:buClr>
              <a:buChar char="•"/>
              <a:defRPr sz="1600">
                <a:solidFill>
                  <a:schemeClr val="bg1"/>
                </a:solidFill>
                <a:latin typeface="+mn-lt"/>
              </a:defRPr>
            </a:lvl8pPr>
            <a:lvl9pPr marL="3600450" indent="-228600" algn="l" rtl="0" eaLnBrk="1" fontAlgn="base" hangingPunct="1">
              <a:spcBef>
                <a:spcPct val="20000"/>
              </a:spcBef>
              <a:spcAft>
                <a:spcPct val="0"/>
              </a:spcAft>
              <a:buClr>
                <a:schemeClr val="bg1"/>
              </a:buClr>
              <a:buChar char="•"/>
              <a:defRPr sz="1600">
                <a:solidFill>
                  <a:schemeClr val="bg1"/>
                </a:solidFill>
                <a:latin typeface="+mn-lt"/>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000" b="1" i="0" u="none" strike="noStrike" kern="0" cap="none" spc="0" normalizeH="0" baseline="0" noProof="0" dirty="0">
                <a:ln>
                  <a:noFill/>
                </a:ln>
                <a:solidFill>
                  <a:srgbClr val="000000"/>
                </a:solidFill>
                <a:effectLst/>
                <a:uLnTx/>
                <a:uFillTx/>
                <a:latin typeface="Century Gothic"/>
                <a:ea typeface="+mn-ea"/>
                <a:cs typeface="+mn-cs"/>
              </a:rPr>
              <a:t>Projekt </a:t>
            </a:r>
            <a:r>
              <a:rPr kumimoji="0" lang="de-DE" sz="4000" b="1" i="0" u="none" strike="noStrike" kern="0" cap="none" spc="0" normalizeH="0" baseline="0" noProof="0" dirty="0" err="1">
                <a:ln>
                  <a:noFill/>
                </a:ln>
                <a:solidFill>
                  <a:srgbClr val="000000"/>
                </a:solidFill>
                <a:effectLst/>
                <a:uLnTx/>
                <a:uFillTx/>
                <a:latin typeface="Century Gothic"/>
                <a:ea typeface="+mn-ea"/>
                <a:cs typeface="+mn-cs"/>
              </a:rPr>
              <a:t>Stockwaagenbau</a:t>
            </a:r>
            <a:endParaRPr kumimoji="0" lang="de-DE" sz="4000" b="1"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br>
              <a:rPr kumimoji="0" lang="de-DE" sz="2400" b="0" i="0" u="none" strike="noStrike" kern="0" cap="none" spc="0" normalizeH="0" baseline="0" noProof="0" dirty="0">
                <a:ln>
                  <a:noFill/>
                </a:ln>
                <a:solidFill>
                  <a:srgbClr val="000000"/>
                </a:solidFill>
                <a:effectLst/>
                <a:uLnTx/>
                <a:uFillTx/>
                <a:latin typeface="Century Gothic"/>
                <a:ea typeface="+mn-ea"/>
                <a:cs typeface="+mn-cs"/>
              </a:rPr>
            </a:br>
            <a:endParaRPr kumimoji="0" lang="de-DE" sz="2400" b="0"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4800" b="0"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4800" b="0" i="0" u="none" strike="noStrike" kern="0" cap="none" spc="0" normalizeH="0" baseline="0" noProof="0" dirty="0">
                <a:ln>
                  <a:noFill/>
                </a:ln>
                <a:solidFill>
                  <a:srgbClr val="000000"/>
                </a:solidFill>
                <a:effectLst/>
                <a:uLnTx/>
                <a:uFillTx/>
                <a:latin typeface="Century Gothic"/>
                <a:ea typeface="+mn-ea"/>
                <a:cs typeface="+mn-cs"/>
              </a:rPr>
              <a:t>Vielen Dank für Eure Aufmerksamkeit!</a:t>
            </a:r>
          </a:p>
          <a:p>
            <a:pPr marL="0" marR="0" lvl="0" indent="0" algn="ctr" defTabSz="914400" rtl="0" eaLnBrk="1" fontAlgn="base" latinLnBrk="0" hangingPunct="1">
              <a:lnSpc>
                <a:spcPct val="100000"/>
              </a:lnSpc>
              <a:spcBef>
                <a:spcPct val="0"/>
              </a:spcBef>
              <a:spcAft>
                <a:spcPct val="0"/>
              </a:spcAft>
              <a:buClrTx/>
              <a:buSzTx/>
              <a:buFontTx/>
              <a:buNone/>
              <a:tabLst/>
              <a:defRPr/>
            </a:pPr>
            <a:endParaRPr lang="de-DE" sz="4800" kern="0" dirty="0">
              <a:solidFill>
                <a:srgbClr val="000000"/>
              </a:solidFill>
              <a:latin typeface="Century Gothic"/>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DE" sz="4800" b="0" i="0" u="none" strike="noStrike" kern="0" cap="none" spc="0" normalizeH="0" baseline="0" noProof="0" dirty="0">
              <a:ln>
                <a:noFill/>
              </a:ln>
              <a:solidFill>
                <a:srgbClr val="000000"/>
              </a:solidFill>
              <a:effectLst/>
              <a:uLnTx/>
              <a:uFillTx/>
              <a:latin typeface="Century Gothic"/>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lang="de-DE" sz="4800" kern="0" dirty="0">
                <a:solidFill>
                  <a:srgbClr val="000000"/>
                </a:solidFill>
                <a:latin typeface="Century Gothic"/>
              </a:rPr>
              <a:t>Fragen?</a:t>
            </a:r>
            <a:endParaRPr kumimoji="0" lang="de-DE" sz="4800" b="0" i="0" u="none" strike="noStrike" kern="0" cap="none" spc="0" normalizeH="0" baseline="0" noProof="0" dirty="0">
              <a:ln>
                <a:noFill/>
              </a:ln>
              <a:solidFill>
                <a:srgbClr val="000000"/>
              </a:solidFill>
              <a:effectLst/>
              <a:uLnTx/>
              <a:uFillTx/>
              <a:latin typeface="Century Gothic"/>
              <a:ea typeface="+mn-ea"/>
              <a:cs typeface="+mn-cs"/>
            </a:endParaRPr>
          </a:p>
        </p:txBody>
      </p:sp>
    </p:spTree>
    <p:extLst>
      <p:ext uri="{BB962C8B-B14F-4D97-AF65-F5344CB8AC3E}">
        <p14:creationId xmlns:p14="http://schemas.microsoft.com/office/powerpoint/2010/main" val="3974871356"/>
      </p:ext>
    </p:extLst>
  </p:cSld>
  <p:clrMapOvr>
    <a:masterClrMapping/>
  </p:clrMapOvr>
  <p:transition spd="slow"/>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a:themeElements>
    <a:clrScheme name="Office Theme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fontScheme name="Office Them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clrMap bg1="dk2" tx1="lt1" bg2="dk1" tx2="lt2" accent1="accent1" accent2="accent2" accent3="accent3" accent4="accent4" accent5="accent5" accent6="accent6" hlink="hlink" folHlink="folHlink"/>
    </a:extraClrScheme>
    <a:extraClrScheme>
      <a:clrScheme name="Office Theme 2">
        <a:dk1>
          <a:srgbClr val="868686"/>
        </a:dk1>
        <a:lt1>
          <a:srgbClr val="FFFFFF"/>
        </a:lt1>
        <a:dk2>
          <a:srgbClr val="009999"/>
        </a:dk2>
        <a:lt2>
          <a:srgbClr val="6600FF"/>
        </a:lt2>
        <a:accent1>
          <a:srgbClr val="9999FF"/>
        </a:accent1>
        <a:accent2>
          <a:srgbClr val="CBCBCB"/>
        </a:accent2>
        <a:accent3>
          <a:srgbClr val="FFFFFF"/>
        </a:accent3>
        <a:accent4>
          <a:srgbClr val="727272"/>
        </a:accent4>
        <a:accent5>
          <a:srgbClr val="CACAFF"/>
        </a:accent5>
        <a:accent6>
          <a:srgbClr val="B8B8B8"/>
        </a:accent6>
        <a:hlink>
          <a:srgbClr val="6600FF"/>
        </a:hlink>
        <a:folHlink>
          <a:srgbClr val="009999"/>
        </a:folHlink>
      </a:clrScheme>
      <a:clrMap bg1="lt1" tx1="dk1" bg2="lt2" tx2="dk2" accent1="accent1" accent2="accent2" accent3="accent3" accent4="accent4" accent5="accent5" accent6="accent6" hlink="hlink" folHlink="folHlink"/>
    </a:extraClrScheme>
    <a:extraClrScheme>
      <a:clrScheme name="Office Theme 3">
        <a:dk1>
          <a:srgbClr val="1C1C1C"/>
        </a:dk1>
        <a:lt1>
          <a:srgbClr val="FFFFFF"/>
        </a:lt1>
        <a:dk2>
          <a:srgbClr val="000000"/>
        </a:dk2>
        <a:lt2>
          <a:srgbClr val="969696"/>
        </a:lt2>
        <a:accent1>
          <a:srgbClr val="DDDDDD"/>
        </a:accent1>
        <a:accent2>
          <a:srgbClr val="CBCBCB"/>
        </a:accent2>
        <a:accent3>
          <a:srgbClr val="FFFFFF"/>
        </a:accent3>
        <a:accent4>
          <a:srgbClr val="161616"/>
        </a:accent4>
        <a:accent5>
          <a:srgbClr val="EBEBEB"/>
        </a:accent5>
        <a:accent6>
          <a:srgbClr val="B8B8B8"/>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Office Theme 4">
        <a:dk1>
          <a:srgbClr val="FFCC00"/>
        </a:dk1>
        <a:lt1>
          <a:srgbClr val="FFFFCC"/>
        </a:lt1>
        <a:dk2>
          <a:srgbClr val="000099"/>
        </a:dk2>
        <a:lt2>
          <a:srgbClr val="00CC00"/>
        </a:lt2>
        <a:accent1>
          <a:srgbClr val="3333FF"/>
        </a:accent1>
        <a:accent2>
          <a:srgbClr val="3333CC"/>
        </a:accent2>
        <a:accent3>
          <a:srgbClr val="AAAACA"/>
        </a:accent3>
        <a:accent4>
          <a:srgbClr val="DADAAE"/>
        </a:accent4>
        <a:accent5>
          <a:srgbClr val="ADADFF"/>
        </a:accent5>
        <a:accent6>
          <a:srgbClr val="2D2DB9"/>
        </a:accent6>
        <a:hlink>
          <a:srgbClr val="0099FF"/>
        </a:hlink>
        <a:folHlink>
          <a:srgbClr val="CC9900"/>
        </a:folHlink>
      </a:clrScheme>
      <a:clrMap bg1="dk2" tx1="lt1" bg2="dk1" tx2="lt2" accent1="accent1" accent2="accent2" accent3="accent3" accent4="accent4" accent5="accent5" accent6="accent6" hlink="hlink" folHlink="folHlink"/>
    </a:extraClrScheme>
    <a:extraClrScheme>
      <a:clrScheme name="Office Theme 5">
        <a:dk1>
          <a:srgbClr val="FFFF00"/>
        </a:dk1>
        <a:lt1>
          <a:srgbClr val="FFFFFF"/>
        </a:lt1>
        <a:dk2>
          <a:srgbClr val="FF0033"/>
        </a:dk2>
        <a:lt2>
          <a:srgbClr val="000000"/>
        </a:lt2>
        <a:accent1>
          <a:srgbClr val="330099"/>
        </a:accent1>
        <a:accent2>
          <a:srgbClr val="CC0000"/>
        </a:accent2>
        <a:accent3>
          <a:srgbClr val="FFAAAD"/>
        </a:accent3>
        <a:accent4>
          <a:srgbClr val="DADADA"/>
        </a:accent4>
        <a:accent5>
          <a:srgbClr val="ADAACA"/>
        </a:accent5>
        <a:accent6>
          <a:srgbClr val="B90000"/>
        </a:accent6>
        <a:hlink>
          <a:srgbClr val="0099FF"/>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a:themeElements>
    <a:clrScheme name="Office Theme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fontScheme name="Office Them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clrMap bg1="dk2" tx1="lt1" bg2="dk1" tx2="lt2" accent1="accent1" accent2="accent2" accent3="accent3" accent4="accent4" accent5="accent5" accent6="accent6" hlink="hlink" folHlink="folHlink"/>
    </a:extraClrScheme>
    <a:extraClrScheme>
      <a:clrScheme name="Office Theme 2">
        <a:dk1>
          <a:srgbClr val="868686"/>
        </a:dk1>
        <a:lt1>
          <a:srgbClr val="FFFFFF"/>
        </a:lt1>
        <a:dk2>
          <a:srgbClr val="009999"/>
        </a:dk2>
        <a:lt2>
          <a:srgbClr val="6600FF"/>
        </a:lt2>
        <a:accent1>
          <a:srgbClr val="9999FF"/>
        </a:accent1>
        <a:accent2>
          <a:srgbClr val="CBCBCB"/>
        </a:accent2>
        <a:accent3>
          <a:srgbClr val="FFFFFF"/>
        </a:accent3>
        <a:accent4>
          <a:srgbClr val="727272"/>
        </a:accent4>
        <a:accent5>
          <a:srgbClr val="CACAFF"/>
        </a:accent5>
        <a:accent6>
          <a:srgbClr val="B8B8B8"/>
        </a:accent6>
        <a:hlink>
          <a:srgbClr val="6600FF"/>
        </a:hlink>
        <a:folHlink>
          <a:srgbClr val="009999"/>
        </a:folHlink>
      </a:clrScheme>
      <a:clrMap bg1="lt1" tx1="dk1" bg2="lt2" tx2="dk2" accent1="accent1" accent2="accent2" accent3="accent3" accent4="accent4" accent5="accent5" accent6="accent6" hlink="hlink" folHlink="folHlink"/>
    </a:extraClrScheme>
    <a:extraClrScheme>
      <a:clrScheme name="Office Theme 3">
        <a:dk1>
          <a:srgbClr val="1C1C1C"/>
        </a:dk1>
        <a:lt1>
          <a:srgbClr val="FFFFFF"/>
        </a:lt1>
        <a:dk2>
          <a:srgbClr val="000000"/>
        </a:dk2>
        <a:lt2>
          <a:srgbClr val="969696"/>
        </a:lt2>
        <a:accent1>
          <a:srgbClr val="DDDDDD"/>
        </a:accent1>
        <a:accent2>
          <a:srgbClr val="CBCBCB"/>
        </a:accent2>
        <a:accent3>
          <a:srgbClr val="FFFFFF"/>
        </a:accent3>
        <a:accent4>
          <a:srgbClr val="161616"/>
        </a:accent4>
        <a:accent5>
          <a:srgbClr val="EBEBEB"/>
        </a:accent5>
        <a:accent6>
          <a:srgbClr val="B8B8B8"/>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Office Theme 4">
        <a:dk1>
          <a:srgbClr val="FFCC00"/>
        </a:dk1>
        <a:lt1>
          <a:srgbClr val="FFFFCC"/>
        </a:lt1>
        <a:dk2>
          <a:srgbClr val="000099"/>
        </a:dk2>
        <a:lt2>
          <a:srgbClr val="00CC00"/>
        </a:lt2>
        <a:accent1>
          <a:srgbClr val="3333FF"/>
        </a:accent1>
        <a:accent2>
          <a:srgbClr val="3333CC"/>
        </a:accent2>
        <a:accent3>
          <a:srgbClr val="AAAACA"/>
        </a:accent3>
        <a:accent4>
          <a:srgbClr val="DADAAE"/>
        </a:accent4>
        <a:accent5>
          <a:srgbClr val="ADADFF"/>
        </a:accent5>
        <a:accent6>
          <a:srgbClr val="2D2DB9"/>
        </a:accent6>
        <a:hlink>
          <a:srgbClr val="0099FF"/>
        </a:hlink>
        <a:folHlink>
          <a:srgbClr val="CC9900"/>
        </a:folHlink>
      </a:clrScheme>
      <a:clrMap bg1="dk2" tx1="lt1" bg2="dk1" tx2="lt2" accent1="accent1" accent2="accent2" accent3="accent3" accent4="accent4" accent5="accent5" accent6="accent6" hlink="hlink" folHlink="folHlink"/>
    </a:extraClrScheme>
    <a:extraClrScheme>
      <a:clrScheme name="Office Theme 5">
        <a:dk1>
          <a:srgbClr val="FFFF00"/>
        </a:dk1>
        <a:lt1>
          <a:srgbClr val="FFFFFF"/>
        </a:lt1>
        <a:dk2>
          <a:srgbClr val="FF0033"/>
        </a:dk2>
        <a:lt2>
          <a:srgbClr val="000000"/>
        </a:lt2>
        <a:accent1>
          <a:srgbClr val="330099"/>
        </a:accent1>
        <a:accent2>
          <a:srgbClr val="CC0000"/>
        </a:accent2>
        <a:accent3>
          <a:srgbClr val="FFAAAD"/>
        </a:accent3>
        <a:accent4>
          <a:srgbClr val="DADADA"/>
        </a:accent4>
        <a:accent5>
          <a:srgbClr val="ADAACA"/>
        </a:accent5>
        <a:accent6>
          <a:srgbClr val="B90000"/>
        </a:accent6>
        <a:hlink>
          <a:srgbClr val="0099FF"/>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arketSpecific xmlns="f105ad54-119a-4495-aa55-0e28b6b4ad2f">false</MarketSpecific>
    <ApprovalStatus xmlns="f105ad54-119a-4495-aa55-0e28b6b4ad2f">InProgress</ApprovalStatus>
    <LocComments xmlns="f105ad54-119a-4495-aa55-0e28b6b4ad2f" xsi:nil="true"/>
    <DirectSourceMarket xmlns="f105ad54-119a-4495-aa55-0e28b6b4ad2f">english</DirectSourceMarket>
    <ThumbnailAssetId xmlns="f105ad54-119a-4495-aa55-0e28b6b4ad2f" xsi:nil="true"/>
    <PrimaryImageGen xmlns="f105ad54-119a-4495-aa55-0e28b6b4ad2f">true</PrimaryImageGen>
    <LegacyData xmlns="f105ad54-119a-4495-aa55-0e28b6b4ad2f" xsi:nil="true"/>
    <TPFriendlyName xmlns="f105ad54-119a-4495-aa55-0e28b6b4ad2f" xsi:nil="true"/>
    <NumericId xmlns="f105ad54-119a-4495-aa55-0e28b6b4ad2f" xsi:nil="true"/>
    <LocRecommendedHandoff xmlns="f105ad54-119a-4495-aa55-0e28b6b4ad2f" xsi:nil="true"/>
    <BlockPublish xmlns="f105ad54-119a-4495-aa55-0e28b6b4ad2f">false</BlockPublish>
    <BusinessGroup xmlns="f105ad54-119a-4495-aa55-0e28b6b4ad2f" xsi:nil="true"/>
    <OpenTemplate xmlns="f105ad54-119a-4495-aa55-0e28b6b4ad2f">true</OpenTemplate>
    <SourceTitle xmlns="f105ad54-119a-4495-aa55-0e28b6b4ad2f">Presentation on brainstorming</SourceTitle>
    <APEditor xmlns="f105ad54-119a-4495-aa55-0e28b6b4ad2f">
      <UserInfo>
        <DisplayName/>
        <AccountId xsi:nil="true"/>
        <AccountType/>
      </UserInfo>
    </APEditor>
    <UALocComments xmlns="f105ad54-119a-4495-aa55-0e28b6b4ad2f">2007 Template UpLeveling Do Not HandOff</UALocComments>
    <IntlLangReviewDate xmlns="f105ad54-119a-4495-aa55-0e28b6b4ad2f" xsi:nil="true"/>
    <PublishStatusLookup xmlns="f105ad54-119a-4495-aa55-0e28b6b4ad2f">
      <Value>556019</Value>
      <Value>556052</Value>
    </PublishStatusLookup>
    <ParentAssetId xmlns="f105ad54-119a-4495-aa55-0e28b6b4ad2f" xsi:nil="true"/>
    <FeatureTagsTaxHTField0 xmlns="f105ad54-119a-4495-aa55-0e28b6b4ad2f">
      <Terms xmlns="http://schemas.microsoft.com/office/infopath/2007/PartnerControls"/>
    </FeatureTagsTaxHTField0>
    <MachineTranslated xmlns="f105ad54-119a-4495-aa55-0e28b6b4ad2f">false</MachineTranslated>
    <Providers xmlns="f105ad54-119a-4495-aa55-0e28b6b4ad2f" xsi:nil="true"/>
    <OriginalSourceMarket xmlns="f105ad54-119a-4495-aa55-0e28b6b4ad2f">english</OriginalSourceMarket>
    <APDescription xmlns="f105ad54-119a-4495-aa55-0e28b6b4ad2f" xsi:nil="true"/>
    <ContentItem xmlns="f105ad54-119a-4495-aa55-0e28b6b4ad2f" xsi:nil="true"/>
    <ClipArtFilename xmlns="f105ad54-119a-4495-aa55-0e28b6b4ad2f" xsi:nil="true"/>
    <TPInstallLocation xmlns="f105ad54-119a-4495-aa55-0e28b6b4ad2f" xsi:nil="true"/>
    <TimesCloned xmlns="f105ad54-119a-4495-aa55-0e28b6b4ad2f" xsi:nil="true"/>
    <PublishTargets xmlns="f105ad54-119a-4495-aa55-0e28b6b4ad2f">OfficeOnline,OfficeOnlineVNext</PublishTargets>
    <AcquiredFrom xmlns="f105ad54-119a-4495-aa55-0e28b6b4ad2f">Internal MS</AcquiredFrom>
    <AssetStart xmlns="f105ad54-119a-4495-aa55-0e28b6b4ad2f">2012-02-07T20:57:00+00:00</AssetStart>
    <FriendlyTitle xmlns="f105ad54-119a-4495-aa55-0e28b6b4ad2f" xsi:nil="true"/>
    <Provider xmlns="f105ad54-119a-4495-aa55-0e28b6b4ad2f" xsi:nil="true"/>
    <LastHandOff xmlns="f105ad54-119a-4495-aa55-0e28b6b4ad2f" xsi:nil="true"/>
    <TPClientViewer xmlns="f105ad54-119a-4495-aa55-0e28b6b4ad2f" xsi:nil="true"/>
    <TemplateStatus xmlns="f105ad54-119a-4495-aa55-0e28b6b4ad2f">Complete</TemplateStatus>
    <ShowIn xmlns="f105ad54-119a-4495-aa55-0e28b6b4ad2f">Show everywhere</ShowIn>
    <CSXHash xmlns="f105ad54-119a-4495-aa55-0e28b6b4ad2f" xsi:nil="true"/>
    <Downloads xmlns="f105ad54-119a-4495-aa55-0e28b6b4ad2f">0</Downloads>
    <VoteCount xmlns="f105ad54-119a-4495-aa55-0e28b6b4ad2f" xsi:nil="true"/>
    <OOCacheId xmlns="f105ad54-119a-4495-aa55-0e28b6b4ad2f" xsi:nil="true"/>
    <IsDeleted xmlns="f105ad54-119a-4495-aa55-0e28b6b4ad2f">false</IsDeleted>
    <InternalTagsTaxHTField0 xmlns="f105ad54-119a-4495-aa55-0e28b6b4ad2f">
      <Terms xmlns="http://schemas.microsoft.com/office/infopath/2007/PartnerControls"/>
    </InternalTagsTaxHTField0>
    <UANotes xmlns="f105ad54-119a-4495-aa55-0e28b6b4ad2f">2003 to 2007 conversion</UANotes>
    <AssetExpire xmlns="f105ad54-119a-4495-aa55-0e28b6b4ad2f">2035-01-01T08:00:00+00:00</AssetExpire>
    <CSXSubmissionMarket xmlns="f105ad54-119a-4495-aa55-0e28b6b4ad2f" xsi:nil="true"/>
    <DSATActionTaken xmlns="f105ad54-119a-4495-aa55-0e28b6b4ad2f" xsi:nil="true"/>
    <SubmitterId xmlns="f105ad54-119a-4495-aa55-0e28b6b4ad2f" xsi:nil="true"/>
    <EditorialTags xmlns="f105ad54-119a-4495-aa55-0e28b6b4ad2f" xsi:nil="true"/>
    <TPExecutable xmlns="f105ad54-119a-4495-aa55-0e28b6b4ad2f" xsi:nil="true"/>
    <CSXSubmissionDate xmlns="f105ad54-119a-4495-aa55-0e28b6b4ad2f" xsi:nil="true"/>
    <CSXUpdate xmlns="f105ad54-119a-4495-aa55-0e28b6b4ad2f">false</CSXUpdate>
    <AssetType xmlns="f105ad54-119a-4495-aa55-0e28b6b4ad2f">TP</AssetType>
    <ApprovalLog xmlns="f105ad54-119a-4495-aa55-0e28b6b4ad2f" xsi:nil="true"/>
    <BugNumber xmlns="f105ad54-119a-4495-aa55-0e28b6b4ad2f" xsi:nil="true"/>
    <OriginAsset xmlns="f105ad54-119a-4495-aa55-0e28b6b4ad2f" xsi:nil="true"/>
    <TPComponent xmlns="f105ad54-119a-4495-aa55-0e28b6b4ad2f" xsi:nil="true"/>
    <Milestone xmlns="f105ad54-119a-4495-aa55-0e28b6b4ad2f" xsi:nil="true"/>
    <RecommendationsModifier xmlns="f105ad54-119a-4495-aa55-0e28b6b4ad2f" xsi:nil="true"/>
    <Component xmlns="c7af2036-029c-470e-8042-297c68a41472" xsi:nil="true"/>
    <Description0 xmlns="c7af2036-029c-470e-8042-297c68a41472" xsi:nil="true"/>
    <AssetId xmlns="f105ad54-119a-4495-aa55-0e28b6b4ad2f">TP102826209</AssetId>
    <PolicheckWords xmlns="f105ad54-119a-4495-aa55-0e28b6b4ad2f" xsi:nil="true"/>
    <TPLaunchHelpLink xmlns="f105ad54-119a-4495-aa55-0e28b6b4ad2f" xsi:nil="true"/>
    <IntlLocPriority xmlns="f105ad54-119a-4495-aa55-0e28b6b4ad2f" xsi:nil="true"/>
    <TPApplication xmlns="f105ad54-119a-4495-aa55-0e28b6b4ad2f" xsi:nil="true"/>
    <IntlLangReviewer xmlns="f105ad54-119a-4495-aa55-0e28b6b4ad2f" xsi:nil="true"/>
    <HandoffToMSDN xmlns="f105ad54-119a-4495-aa55-0e28b6b4ad2f" xsi:nil="true"/>
    <PlannedPubDate xmlns="f105ad54-119a-4495-aa55-0e28b6b4ad2f" xsi:nil="true"/>
    <CrawlForDependencies xmlns="f105ad54-119a-4495-aa55-0e28b6b4ad2f">false</CrawlForDependencies>
    <LocLastLocAttemptVersionLookup xmlns="f105ad54-119a-4495-aa55-0e28b6b4ad2f">823741</LocLastLocAttemptVersionLookup>
    <TrustLevel xmlns="f105ad54-119a-4495-aa55-0e28b6b4ad2f">1 Microsoft Managed Content</TrustLevel>
    <CampaignTagsTaxHTField0 xmlns="f105ad54-119a-4495-aa55-0e28b6b4ad2f">
      <Terms xmlns="http://schemas.microsoft.com/office/infopath/2007/PartnerControls"/>
    </CampaignTagsTaxHTField0>
    <TPNamespace xmlns="f105ad54-119a-4495-aa55-0e28b6b4ad2f" xsi:nil="true"/>
    <TaxCatchAll xmlns="f105ad54-119a-4495-aa55-0e28b6b4ad2f"/>
    <IsSearchable xmlns="f105ad54-119a-4495-aa55-0e28b6b4ad2f">true</IsSearchable>
    <TemplateTemplateType xmlns="f105ad54-119a-4495-aa55-0e28b6b4ad2f">PowerPoint 12 Default</TemplateTemplateType>
    <Markets xmlns="f105ad54-119a-4495-aa55-0e28b6b4ad2f"/>
    <IntlLangReview xmlns="f105ad54-119a-4495-aa55-0e28b6b4ad2f">false</IntlLangReview>
    <UAProjectedTotalWords xmlns="f105ad54-119a-4495-aa55-0e28b6b4ad2f" xsi:nil="true"/>
    <OutputCachingOn xmlns="f105ad54-119a-4495-aa55-0e28b6b4ad2f">false</OutputCachingOn>
    <AverageRating xmlns="f105ad54-119a-4495-aa55-0e28b6b4ad2f" xsi:nil="true"/>
    <LocMarketGroupTiers2 xmlns="f105ad54-119a-4495-aa55-0e28b6b4ad2f">,t:Tier 1,t:Tier 2,t:Tier 3,</LocMarketGroupTiers2>
    <APAuthor xmlns="f105ad54-119a-4495-aa55-0e28b6b4ad2f">
      <UserInfo>
        <DisplayName/>
        <AccountId>2721</AccountId>
        <AccountType/>
      </UserInfo>
    </APAuthor>
    <TPCommandLine xmlns="f105ad54-119a-4495-aa55-0e28b6b4ad2f" xsi:nil="true"/>
    <LocManualTestRequired xmlns="f105ad54-119a-4495-aa55-0e28b6b4ad2f">false</LocManualTestRequired>
    <TPAppVersion xmlns="f105ad54-119a-4495-aa55-0e28b6b4ad2f" xsi:nil="true"/>
    <EditorialStatus xmlns="f105ad54-119a-4495-aa55-0e28b6b4ad2f" xsi:nil="true"/>
    <LastModifiedDateTime xmlns="f105ad54-119a-4495-aa55-0e28b6b4ad2f" xsi:nil="true"/>
    <TPLaunchHelpLinkType xmlns="f105ad54-119a-4495-aa55-0e28b6b4ad2f">Template</TPLaunchHelpLinkType>
    <OriginalRelease xmlns="f105ad54-119a-4495-aa55-0e28b6b4ad2f">14</OriginalRelease>
    <ScenarioTagsTaxHTField0 xmlns="f105ad54-119a-4495-aa55-0e28b6b4ad2f">
      <Terms xmlns="http://schemas.microsoft.com/office/infopath/2007/PartnerControls"/>
    </ScenarioTagsTaxHTField0>
    <LocalizationTagsTaxHTField0 xmlns="f105ad54-119a-4495-aa55-0e28b6b4ad2f">
      <Terms xmlns="http://schemas.microsoft.com/office/infopath/2007/PartnerControls"/>
    </LocalizationTagsTaxHTField0>
    <Manager xmlns="f105ad54-119a-4495-aa55-0e28b6b4ad2f" xsi:nil="true"/>
    <UALocRecommendation xmlns="f105ad54-119a-4495-aa55-0e28b6b4ad2f">Localize</UALocRecommendation>
    <ArtSampleDocs xmlns="f105ad54-119a-4495-aa55-0e28b6b4ad2f" xsi:nil="true"/>
    <UACurrentWords xmlns="f105ad54-119a-4495-aa55-0e28b6b4ad2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37696D9D1D95EC45A9440548E782419D04008C4669C20C93454ABB50E332FADBDDBE" ma:contentTypeVersion="55" ma:contentTypeDescription="Create a new document." ma:contentTypeScope="" ma:versionID="0862fa1d3c98dca9116b8c2bbf050b2c">
  <xsd:schema xmlns:xsd="http://www.w3.org/2001/XMLSchema" xmlns:xs="http://www.w3.org/2001/XMLSchema" xmlns:p="http://schemas.microsoft.com/office/2006/metadata/properties" xmlns:ns2="f105ad54-119a-4495-aa55-0e28b6b4ad2f" xmlns:ns3="c7af2036-029c-470e-8042-297c68a41472" targetNamespace="http://schemas.microsoft.com/office/2006/metadata/properties" ma:root="true" ma:fieldsID="efcf89ea05a71204977c7c6a0a118372" ns2:_="" ns3:_="">
    <xsd:import namespace="f105ad54-119a-4495-aa55-0e28b6b4ad2f"/>
    <xsd:import namespace="c7af2036-029c-470e-8042-297c68a41472"/>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5ad54-119a-4495-aa55-0e28b6b4ad2f"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fcc66ca1-c804-4edc-95c8-efd5040409e2}"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77ED1C39-458B-43CB-92CF-2BB5034D6716}" ma:internalName="CSXSubmissionMarket" ma:readOnly="false" ma:showField="MarketName" ma:web="f105ad54-119a-4495-aa55-0e28b6b4ad2f">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6cd481e8-ffbe-48c6-a0d2-a06a66f62d0e}"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48E76E2C-5BED-4E0E-9D91-D053B66F5ED2}" ma:internalName="InProjectListLookup" ma:readOnly="true" ma:showField="InProjectList"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49953ee0-cdd8-4a42-ac76-36ba2a8fee2f}"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48E76E2C-5BED-4E0E-9D91-D053B66F5ED2}" ma:internalName="LastCompleteVersionLookup" ma:readOnly="true" ma:showField="LastCompleteVersion"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48E76E2C-5BED-4E0E-9D91-D053B66F5ED2}" ma:internalName="LastPreviewErrorLookup" ma:readOnly="true" ma:showField="LastPreviewError"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48E76E2C-5BED-4E0E-9D91-D053B66F5ED2}" ma:internalName="LastPreviewResultLookup" ma:readOnly="true" ma:showField="LastPreviewResult"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48E76E2C-5BED-4E0E-9D91-D053B66F5ED2}" ma:internalName="LastPreviewAttemptDateLookup" ma:readOnly="true" ma:showField="LastPreviewAttemptDate"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48E76E2C-5BED-4E0E-9D91-D053B66F5ED2}" ma:internalName="LastPreviewedByLookup" ma:readOnly="true" ma:showField="LastPreviewedBy"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48E76E2C-5BED-4E0E-9D91-D053B66F5ED2}" ma:internalName="LastPreviewTimeLookup" ma:readOnly="true" ma:showField="LastPreviewTime"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48E76E2C-5BED-4E0E-9D91-D053B66F5ED2}" ma:internalName="LastPreviewVersionLookup" ma:readOnly="true" ma:showField="LastPreviewVersion"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48E76E2C-5BED-4E0E-9D91-D053B66F5ED2}" ma:internalName="LastPublishErrorLookup" ma:readOnly="true" ma:showField="LastPublishError"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48E76E2C-5BED-4E0E-9D91-D053B66F5ED2}" ma:internalName="LastPublishResultLookup" ma:readOnly="true" ma:showField="LastPublishResult"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48E76E2C-5BED-4E0E-9D91-D053B66F5ED2}" ma:internalName="LastPublishAttemptDateLookup" ma:readOnly="true" ma:showField="LastPublishAttemptDate"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48E76E2C-5BED-4E0E-9D91-D053B66F5ED2}" ma:internalName="LastPublishedByLookup" ma:readOnly="true" ma:showField="LastPublishedBy"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48E76E2C-5BED-4E0E-9D91-D053B66F5ED2}" ma:internalName="LastPublishTimeLookup" ma:readOnly="true" ma:showField="LastPublishTime"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48E76E2C-5BED-4E0E-9D91-D053B66F5ED2}" ma:internalName="LastPublishVersionLookup" ma:readOnly="true" ma:showField="LastPublishVersion"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F611A6F9-FC3A-482F-805C-5B55AA6502C0}" ma:internalName="LocLastLocAttemptVersionLookup" ma:readOnly="false" ma:showField="LastLocAttemptVersion" ma:web="f105ad54-119a-4495-aa55-0e28b6b4ad2f">
      <xsd:simpleType>
        <xsd:restriction base="dms:Lookup"/>
      </xsd:simpleType>
    </xsd:element>
    <xsd:element name="LocLastLocAttemptVersionTypeLookup" ma:index="72" nillable="true" ma:displayName="Loc Last Loc Attempt Version Type" ma:default="" ma:list="{F611A6F9-FC3A-482F-805C-5B55AA6502C0}" ma:internalName="LocLastLocAttemptVersionTypeLookup" ma:readOnly="true" ma:showField="LastLocAttemptVersionType" ma:web="f105ad54-119a-4495-aa55-0e28b6b4ad2f">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F611A6F9-FC3A-482F-805C-5B55AA6502C0}" ma:internalName="LocNewPublishedVersionLookup" ma:readOnly="true" ma:showField="NewPublishedVersion" ma:web="f105ad54-119a-4495-aa55-0e28b6b4ad2f">
      <xsd:simpleType>
        <xsd:restriction base="dms:Lookup"/>
      </xsd:simpleType>
    </xsd:element>
    <xsd:element name="LocOverallHandbackStatusLookup" ma:index="76" nillable="true" ma:displayName="Loc Overall Handback Status" ma:default="" ma:list="{F611A6F9-FC3A-482F-805C-5B55AA6502C0}" ma:internalName="LocOverallHandbackStatusLookup" ma:readOnly="true" ma:showField="OverallHandbackStatus" ma:web="f105ad54-119a-4495-aa55-0e28b6b4ad2f">
      <xsd:simpleType>
        <xsd:restriction base="dms:Lookup"/>
      </xsd:simpleType>
    </xsd:element>
    <xsd:element name="LocOverallLocStatusLookup" ma:index="77" nillable="true" ma:displayName="Loc Overall Localize Status" ma:default="" ma:list="{F611A6F9-FC3A-482F-805C-5B55AA6502C0}" ma:internalName="LocOverallLocStatusLookup" ma:readOnly="true" ma:showField="OverallLocStatus" ma:web="f105ad54-119a-4495-aa55-0e28b6b4ad2f">
      <xsd:simpleType>
        <xsd:restriction base="dms:Lookup"/>
      </xsd:simpleType>
    </xsd:element>
    <xsd:element name="LocOverallPreviewStatusLookup" ma:index="78" nillable="true" ma:displayName="Loc Overall Preview Status" ma:default="" ma:list="{F611A6F9-FC3A-482F-805C-5B55AA6502C0}" ma:internalName="LocOverallPreviewStatusLookup" ma:readOnly="true" ma:showField="OverallPreviewStatus" ma:web="f105ad54-119a-4495-aa55-0e28b6b4ad2f">
      <xsd:simpleType>
        <xsd:restriction base="dms:Lookup"/>
      </xsd:simpleType>
    </xsd:element>
    <xsd:element name="LocOverallPublishStatusLookup" ma:index="79" nillable="true" ma:displayName="Loc Overall Publish Status" ma:default="" ma:list="{F611A6F9-FC3A-482F-805C-5B55AA6502C0}" ma:internalName="LocOverallPublishStatusLookup" ma:readOnly="true" ma:showField="OverallPublishStatus" ma:web="f105ad54-119a-4495-aa55-0e28b6b4ad2f">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F611A6F9-FC3A-482F-805C-5B55AA6502C0}" ma:internalName="LocProcessedForHandoffsLookup" ma:readOnly="true" ma:showField="ProcessedForHandoffs" ma:web="f105ad54-119a-4495-aa55-0e28b6b4ad2f">
      <xsd:simpleType>
        <xsd:restriction base="dms:Lookup"/>
      </xsd:simpleType>
    </xsd:element>
    <xsd:element name="LocProcessedForMarketsLookup" ma:index="82" nillable="true" ma:displayName="Loc Processed For Markets" ma:default="" ma:list="{F611A6F9-FC3A-482F-805C-5B55AA6502C0}" ma:internalName="LocProcessedForMarketsLookup" ma:readOnly="true" ma:showField="ProcessedForMarkets" ma:web="f105ad54-119a-4495-aa55-0e28b6b4ad2f">
      <xsd:simpleType>
        <xsd:restriction base="dms:Lookup"/>
      </xsd:simpleType>
    </xsd:element>
    <xsd:element name="LocPublishedDependentAssetsLookup" ma:index="83" nillable="true" ma:displayName="Loc Published Dependent Assets" ma:default="" ma:list="{F611A6F9-FC3A-482F-805C-5B55AA6502C0}" ma:internalName="LocPublishedDependentAssetsLookup" ma:readOnly="true" ma:showField="PublishedDependentAssets" ma:web="f105ad54-119a-4495-aa55-0e28b6b4ad2f">
      <xsd:simpleType>
        <xsd:restriction base="dms:Lookup"/>
      </xsd:simpleType>
    </xsd:element>
    <xsd:element name="LocPublishedLinkedAssetsLookup" ma:index="84" nillable="true" ma:displayName="Loc Published Linked Assets" ma:default="" ma:list="{F611A6F9-FC3A-482F-805C-5B55AA6502C0}" ma:internalName="LocPublishedLinkedAssetsLookup" ma:readOnly="true" ma:showField="PublishedLinkedAssets" ma:web="f105ad54-119a-4495-aa55-0e28b6b4ad2f">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e3ccb7f3-e095-4e60-89e4-99358a9e407b}"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77ED1C39-458B-43CB-92CF-2BB5034D6716}" ma:internalName="Markets" ma:readOnly="false" ma:showField="MarketName"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48E76E2C-5BED-4E0E-9D91-D053B66F5ED2}" ma:internalName="NumOfRatingsLookup" ma:readOnly="true" ma:showField="NumOfRatings"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48E76E2C-5BED-4E0E-9D91-D053B66F5ED2}" ma:internalName="PublishStatusLookup" ma:readOnly="false" ma:showField="PublishStatus"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faf1e1af-89ff-457d-b189-64e47bbed779}"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14d3419f-9772-4c8d-a0a0-05446c45e95f}" ma:internalName="TaxCatchAll" ma:showField="CatchAllData"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14d3419f-9772-4c8d-a0a0-05446c45e95f}" ma:internalName="TaxCatchAllLabel" ma:readOnly="true" ma:showField="CatchAllDataLabel" ma:web="f105ad54-119a-4495-aa55-0e28b6b4ad2f">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7af2036-029c-470e-8042-297c68a41472"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104067-874B-418A-BA33-568FC3868455}">
  <ds:schemaRefs>
    <ds:schemaRef ds:uri="http://schemas.microsoft.com/sharepoint/v3/contenttype/forms"/>
  </ds:schemaRefs>
</ds:datastoreItem>
</file>

<file path=customXml/itemProps2.xml><?xml version="1.0" encoding="utf-8"?>
<ds:datastoreItem xmlns:ds="http://schemas.openxmlformats.org/officeDocument/2006/customXml" ds:itemID="{CDA7EA20-954F-4FCC-9FAD-90A55892683D}">
  <ds:schemaRefs>
    <ds:schemaRef ds:uri="http://purl.org/dc/elements/1.1/"/>
    <ds:schemaRef ds:uri="http://schemas.openxmlformats.org/package/2006/metadata/core-properties"/>
    <ds:schemaRef ds:uri="http://schemas.microsoft.com/office/2006/metadata/properties"/>
    <ds:schemaRef ds:uri="f105ad54-119a-4495-aa55-0e28b6b4ad2f"/>
    <ds:schemaRef ds:uri="http://schemas.microsoft.com/office/2006/documentManagement/types"/>
    <ds:schemaRef ds:uri="http://www.w3.org/XML/1998/namespace"/>
    <ds:schemaRef ds:uri="http://purl.org/dc/dcmitype/"/>
    <ds:schemaRef ds:uri="http://purl.org/dc/terms/"/>
    <ds:schemaRef ds:uri="http://schemas.microsoft.com/office/infopath/2007/PartnerControls"/>
    <ds:schemaRef ds:uri="c7af2036-029c-470e-8042-297c68a41472"/>
  </ds:schemaRefs>
</ds:datastoreItem>
</file>

<file path=customXml/itemProps3.xml><?xml version="1.0" encoding="utf-8"?>
<ds:datastoreItem xmlns:ds="http://schemas.openxmlformats.org/officeDocument/2006/customXml" ds:itemID="{B2702FDD-7E07-4F94-A678-DEAFA2B160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05ad54-119a-4495-aa55-0e28b6b4ad2f"/>
    <ds:schemaRef ds:uri="c7af2036-029c-470e-8042-297c68a414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1408</Words>
  <Application>Microsoft Macintosh PowerPoint</Application>
  <PresentationFormat>Bildschirmpräsentation (4:3)</PresentationFormat>
  <Paragraphs>316</Paragraphs>
  <Slides>33</Slides>
  <Notes>0</Notes>
  <HiddenSlides>0</HiddenSlides>
  <MMClips>0</MMClips>
  <ScaleCrop>false</ScaleCrop>
  <HeadingPairs>
    <vt:vector size="8" baseType="variant">
      <vt:variant>
        <vt:lpstr>Verwendete Schriftarten</vt:lpstr>
      </vt:variant>
      <vt:variant>
        <vt:i4>4</vt:i4>
      </vt:variant>
      <vt:variant>
        <vt:lpstr>Design</vt:lpstr>
      </vt:variant>
      <vt:variant>
        <vt:i4>2</vt:i4>
      </vt:variant>
      <vt:variant>
        <vt:lpstr>Eingebettete OLE-Server</vt:lpstr>
      </vt:variant>
      <vt:variant>
        <vt:i4>1</vt:i4>
      </vt:variant>
      <vt:variant>
        <vt:lpstr>Folientitel</vt:lpstr>
      </vt:variant>
      <vt:variant>
        <vt:i4>33</vt:i4>
      </vt:variant>
    </vt:vector>
  </HeadingPairs>
  <TitlesOfParts>
    <vt:vector size="40" baseType="lpstr">
      <vt:lpstr>Arial</vt:lpstr>
      <vt:lpstr>Bauhaus 93</vt:lpstr>
      <vt:lpstr>Century Gothic</vt:lpstr>
      <vt:lpstr>Times New Roman</vt:lpstr>
      <vt:lpstr>Office</vt:lpstr>
      <vt:lpstr>1_Office</vt:lpstr>
      <vt:lpstr>think-cell Folie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Microsoft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Brainstorming</dc:title>
  <dc:subject/>
  <dc:creator>Bluecher, Ludwig</dc:creator>
  <cp:keywords/>
  <dc:description/>
  <cp:lastModifiedBy>Knut Gärtner</cp:lastModifiedBy>
  <cp:revision>164</cp:revision>
  <cp:lastPrinted>2021-05-07T11:16:55Z</cp:lastPrinted>
  <dcterms:created xsi:type="dcterms:W3CDTF">2021-05-07T07:59:48Z</dcterms:created>
  <dcterms:modified xsi:type="dcterms:W3CDTF">2023-02-25T11:37:51Z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TC010184371031</vt:lpwstr>
  </property>
  <property fmtid="{D5CDD505-2E9C-101B-9397-08002B2CF9AE}" pid="3" name="InternalTags">
    <vt:lpwstr/>
  </property>
  <property fmtid="{D5CDD505-2E9C-101B-9397-08002B2CF9AE}" pid="4" name="ContentTypeId">
    <vt:lpwstr>0x01010037696D9D1D95EC45A9440548E782419D04008C4669C20C93454ABB50E332FADBDDBE</vt:lpwstr>
  </property>
  <property fmtid="{D5CDD505-2E9C-101B-9397-08002B2CF9AE}" pid="5" name="FeatureTags">
    <vt:lpwstr/>
  </property>
  <property fmtid="{D5CDD505-2E9C-101B-9397-08002B2CF9AE}" pid="6" name="LocalizationTags">
    <vt:lpwstr/>
  </property>
  <property fmtid="{D5CDD505-2E9C-101B-9397-08002B2CF9AE}" pid="7" name="CampaignTags">
    <vt:lpwstr/>
  </property>
  <property fmtid="{D5CDD505-2E9C-101B-9397-08002B2CF9AE}" pid="8" name="ScenarioTags">
    <vt:lpwstr/>
  </property>
  <property fmtid="{D5CDD505-2E9C-101B-9397-08002B2CF9AE}" pid="9" name="Order">
    <vt:r8>13663500</vt:r8>
  </property>
  <property fmtid="{D5CDD505-2E9C-101B-9397-08002B2CF9AE}" pid="10" name="HiddenCategoryTags">
    <vt:lpwstr/>
  </property>
  <property fmtid="{D5CDD505-2E9C-101B-9397-08002B2CF9AE}" pid="11" name="ImageGenStatus">
    <vt:i4>0</vt:i4>
  </property>
  <property fmtid="{D5CDD505-2E9C-101B-9397-08002B2CF9AE}" pid="12" name="CategoryTags">
    <vt:lpwstr/>
  </property>
  <property fmtid="{D5CDD505-2E9C-101B-9397-08002B2CF9AE}" pid="13" name="Applications">
    <vt:lpwstr/>
  </property>
  <property fmtid="{D5CDD505-2E9C-101B-9397-08002B2CF9AE}" pid="14" name="LocMarketGroupTiers">
    <vt:lpwstr>,t:Tier 1,t:Tier 2,t:Tier 3,</vt:lpwstr>
  </property>
</Properties>
</file>